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77" r:id="rId4"/>
    <p:sldId id="258" r:id="rId5"/>
    <p:sldId id="284" r:id="rId6"/>
    <p:sldId id="260" r:id="rId7"/>
    <p:sldId id="265" r:id="rId8"/>
    <p:sldId id="281" r:id="rId9"/>
    <p:sldId id="280" r:id="rId10"/>
    <p:sldId id="273" r:id="rId11"/>
    <p:sldId id="285" r:id="rId12"/>
    <p:sldId id="286" r:id="rId13"/>
    <p:sldId id="282" r:id="rId14"/>
    <p:sldId id="275" r:id="rId15"/>
    <p:sldId id="263" r:id="rId16"/>
    <p:sldId id="287" r:id="rId17"/>
    <p:sldId id="288" r:id="rId18"/>
    <p:sldId id="283" r:id="rId19"/>
    <p:sldId id="268" r:id="rId20"/>
    <p:sldId id="259" r:id="rId21"/>
    <p:sldId id="271" r:id="rId22"/>
    <p:sldId id="261" r:id="rId23"/>
  </p:sldIdLst>
  <p:sldSz cx="12192000" cy="6858000"/>
  <p:notesSz cx="6858000" cy="9144000"/>
  <p:embeddedFontLst>
    <p:embeddedFont>
      <p:font typeface="Alef" panose="00000500000000000000" pitchFamily="2" charset="-79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Titillium Web" panose="00000500000000000000" pitchFamily="2" charset="0"/>
      <p:regular r:id="rId37"/>
      <p:bold r:id="rId38"/>
      <p:italic r:id="rId39"/>
      <p:boldItalic r:id="rId40"/>
    </p:embeddedFont>
    <p:embeddedFont>
      <p:font typeface="Wingdings 3" panose="05040102010807070707" pitchFamily="18" charset="2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V9eT0f3gLKHxM2kVaabtYWo77G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ara Bastreghi" initials="CB" lastIdx="0" clrIdx="0">
    <p:extLst>
      <p:ext uri="{19B8F6BF-5375-455C-9EA6-DF929625EA0E}">
        <p15:presenceInfo xmlns:p15="http://schemas.microsoft.com/office/powerpoint/2012/main" userId="S-1-5-21-2339835725-4231618864-1957543659-335132" providerId="AD"/>
      </p:ext>
    </p:extLst>
  </p:cmAuthor>
  <p:cmAuthor id="2" name="Chiara Bastreghi" initials="CB [2]" lastIdx="2" clrIdx="1">
    <p:extLst>
      <p:ext uri="{19B8F6BF-5375-455C-9EA6-DF929625EA0E}">
        <p15:presenceInfo xmlns:p15="http://schemas.microsoft.com/office/powerpoint/2012/main" userId="S::chiara.bastreghi@unito.it::d0cb598e-cd71-4aac-8e1d-0ac09d36e9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65" autoAdjust="0"/>
  </p:normalViewPr>
  <p:slideViewPr>
    <p:cSldViewPr snapToGrid="0">
      <p:cViewPr varScale="1">
        <p:scale>
          <a:sx n="83" d="100"/>
          <a:sy n="83" d="100"/>
        </p:scale>
        <p:origin x="67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0-16T11:29:30.79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2" dt="2024-10-16T11:29:31.649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0ACBD-459F-4539-9793-585CF5CCDE0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6AA9AD5-1D63-4973-A3DF-287EC143C42B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b="1" dirty="0"/>
            <a:t>Figura del docente </a:t>
          </a:r>
        </a:p>
      </dgm:t>
    </dgm:pt>
    <dgm:pt modelId="{53C14946-50DE-4CF8-9DC7-31719DA85394}" type="parTrans" cxnId="{CEA13427-91F8-46D0-82F3-4030CD5A4CC3}">
      <dgm:prSet/>
      <dgm:spPr/>
      <dgm:t>
        <a:bodyPr/>
        <a:lstStyle/>
        <a:p>
          <a:endParaRPr lang="it-IT"/>
        </a:p>
      </dgm:t>
    </dgm:pt>
    <dgm:pt modelId="{0801048C-63A8-46C8-BE5A-43BDC254262C}" type="sibTrans" cxnId="{CEA13427-91F8-46D0-82F3-4030CD5A4CC3}">
      <dgm:prSet/>
      <dgm:spPr/>
      <dgm:t>
        <a:bodyPr/>
        <a:lstStyle/>
        <a:p>
          <a:endParaRPr lang="it-IT"/>
        </a:p>
      </dgm:t>
    </dgm:pt>
    <dgm:pt modelId="{5EBBDA1D-977C-4ED1-A6BA-D2D9A2417926}">
      <dgm:prSet phldrT="[Tes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Pagine (di Ateneo/Dipartimento) aggiornate</a:t>
          </a:r>
        </a:p>
      </dgm:t>
    </dgm:pt>
    <dgm:pt modelId="{97006639-3A31-47E2-B1FB-BCB1CC19E106}" type="parTrans" cxnId="{850840C6-C6F9-42C6-A02F-EC319C957761}">
      <dgm:prSet/>
      <dgm:spPr/>
      <dgm:t>
        <a:bodyPr/>
        <a:lstStyle/>
        <a:p>
          <a:endParaRPr lang="it-IT"/>
        </a:p>
      </dgm:t>
    </dgm:pt>
    <dgm:pt modelId="{992D3CA4-409E-4E75-9BE0-5E64A899ADEC}" type="sibTrans" cxnId="{850840C6-C6F9-42C6-A02F-EC319C957761}">
      <dgm:prSet/>
      <dgm:spPr/>
      <dgm:t>
        <a:bodyPr/>
        <a:lstStyle/>
        <a:p>
          <a:endParaRPr lang="it-IT"/>
        </a:p>
      </dgm:t>
    </dgm:pt>
    <dgm:pt modelId="{66F713D2-5DFD-4159-B96E-28B1C8C34A83}">
      <dgm:prSet phldrT="[Tes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dirty="0">
              <a:solidFill>
                <a:schemeClr val="tx1"/>
              </a:solidFill>
            </a:rPr>
            <a:t>Giornate di orientamento</a:t>
          </a:r>
        </a:p>
        <a:p>
          <a:pPr marL="0"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dirty="0"/>
        </a:p>
      </dgm:t>
    </dgm:pt>
    <dgm:pt modelId="{11E903A3-1273-418E-835F-4C033AAFCDCA}" type="parTrans" cxnId="{B1965E0A-7470-49C0-9CA9-65A3DC514496}">
      <dgm:prSet/>
      <dgm:spPr/>
      <dgm:t>
        <a:bodyPr/>
        <a:lstStyle/>
        <a:p>
          <a:endParaRPr lang="it-IT"/>
        </a:p>
      </dgm:t>
    </dgm:pt>
    <dgm:pt modelId="{C561ACB7-372E-4F5E-A670-3C1276E69ECF}" type="sibTrans" cxnId="{B1965E0A-7470-49C0-9CA9-65A3DC514496}">
      <dgm:prSet/>
      <dgm:spPr/>
      <dgm:t>
        <a:bodyPr/>
        <a:lstStyle/>
        <a:p>
          <a:endParaRPr lang="it-IT"/>
        </a:p>
      </dgm:t>
    </dgm:pt>
    <dgm:pt modelId="{60EBC805-D2C9-4DF8-BAAB-B29A3CD12040}">
      <dgm:prSet phldrT="[Testo]" phldr="1"/>
      <dgm:spPr/>
      <dgm:t>
        <a:bodyPr/>
        <a:lstStyle/>
        <a:p>
          <a:endParaRPr lang="it-IT"/>
        </a:p>
      </dgm:t>
    </dgm:pt>
    <dgm:pt modelId="{83A9A528-E254-4719-B090-C0E453EF8115}" type="parTrans" cxnId="{2DA4080A-C561-466A-89C5-CCA5C279D207}">
      <dgm:prSet/>
      <dgm:spPr/>
      <dgm:t>
        <a:bodyPr/>
        <a:lstStyle/>
        <a:p>
          <a:endParaRPr lang="it-IT"/>
        </a:p>
      </dgm:t>
    </dgm:pt>
    <dgm:pt modelId="{9FA713E4-D17E-449B-ACDE-44DEBA139058}" type="sibTrans" cxnId="{2DA4080A-C561-466A-89C5-CCA5C279D207}">
      <dgm:prSet/>
      <dgm:spPr/>
      <dgm:t>
        <a:bodyPr/>
        <a:lstStyle/>
        <a:p>
          <a:endParaRPr lang="it-IT"/>
        </a:p>
      </dgm:t>
    </dgm:pt>
    <dgm:pt modelId="{977807A0-7375-4BE9-96D9-9FBC784A9B70}">
      <dgm:prSet phldrT="[Testo]" phldr="1"/>
      <dgm:spPr/>
      <dgm:t>
        <a:bodyPr/>
        <a:lstStyle/>
        <a:p>
          <a:endParaRPr lang="it-IT"/>
        </a:p>
      </dgm:t>
    </dgm:pt>
    <dgm:pt modelId="{A21822A0-77A2-4467-82C7-AB93193D6286}" type="parTrans" cxnId="{2F979E7B-44DF-4C59-845C-73EF4EA0B984}">
      <dgm:prSet/>
      <dgm:spPr/>
      <dgm:t>
        <a:bodyPr/>
        <a:lstStyle/>
        <a:p>
          <a:endParaRPr lang="it-IT"/>
        </a:p>
      </dgm:t>
    </dgm:pt>
    <dgm:pt modelId="{858D290A-7230-4DD3-ADD2-D083C35EB4AC}" type="sibTrans" cxnId="{2F979E7B-44DF-4C59-845C-73EF4EA0B984}">
      <dgm:prSet/>
      <dgm:spPr/>
      <dgm:t>
        <a:bodyPr/>
        <a:lstStyle/>
        <a:p>
          <a:endParaRPr lang="it-IT"/>
        </a:p>
      </dgm:t>
    </dgm:pt>
    <dgm:pt modelId="{E1EB68D4-2AA2-4856-9B91-9A62197B48D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Ricevimento presso Uffici dedicati</a:t>
          </a:r>
        </a:p>
      </dgm:t>
    </dgm:pt>
    <dgm:pt modelId="{84515333-2F16-42E1-94BD-DEEB7B503C8E}" type="parTrans" cxnId="{2B607482-79F5-4ED1-B5BD-3C1AB2747F2B}">
      <dgm:prSet/>
      <dgm:spPr/>
      <dgm:t>
        <a:bodyPr/>
        <a:lstStyle/>
        <a:p>
          <a:endParaRPr lang="it-IT"/>
        </a:p>
      </dgm:t>
    </dgm:pt>
    <dgm:pt modelId="{AD1DFBAB-52B2-4575-AEA3-B229C41B7CB3}" type="sibTrans" cxnId="{2B607482-79F5-4ED1-B5BD-3C1AB2747F2B}">
      <dgm:prSet/>
      <dgm:spPr/>
      <dgm:t>
        <a:bodyPr/>
        <a:lstStyle/>
        <a:p>
          <a:endParaRPr lang="it-IT"/>
        </a:p>
      </dgm:t>
    </dgm:pt>
    <dgm:pt modelId="{95D2F104-410E-42C2-BFCE-64B99CF6A9C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Incontri di presentazione (con testimonianze dirette)</a:t>
          </a:r>
        </a:p>
      </dgm:t>
    </dgm:pt>
    <dgm:pt modelId="{40280CE1-AF12-4C3C-B8E0-7F8996AF3E87}" type="parTrans" cxnId="{34FC7CE1-7DF6-4382-9AEA-DC2E8A5CF4A7}">
      <dgm:prSet/>
      <dgm:spPr/>
      <dgm:t>
        <a:bodyPr/>
        <a:lstStyle/>
        <a:p>
          <a:endParaRPr lang="it-IT"/>
        </a:p>
      </dgm:t>
    </dgm:pt>
    <dgm:pt modelId="{7100623D-3B7E-40C2-8B4A-38B2D5E335EA}" type="sibTrans" cxnId="{34FC7CE1-7DF6-4382-9AEA-DC2E8A5CF4A7}">
      <dgm:prSet/>
      <dgm:spPr/>
      <dgm:t>
        <a:bodyPr/>
        <a:lstStyle/>
        <a:p>
          <a:endParaRPr lang="it-IT"/>
        </a:p>
      </dgm:t>
    </dgm:pt>
    <dgm:pt modelId="{B27A240C-B30D-4CA0-8B9B-6702327CEADB}" type="pres">
      <dgm:prSet presAssocID="{2EB0ACBD-459F-4539-9793-585CF5CCDE0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04BCE2-22CC-4C22-8116-68FFEF8D82BD}" type="pres">
      <dgm:prSet presAssocID="{2EB0ACBD-459F-4539-9793-585CF5CCDE06}" presName="matrix" presStyleCnt="0"/>
      <dgm:spPr/>
    </dgm:pt>
    <dgm:pt modelId="{A9D4352B-742C-4BDF-9D83-C26265446F1E}" type="pres">
      <dgm:prSet presAssocID="{2EB0ACBD-459F-4539-9793-585CF5CCDE06}" presName="tile1" presStyleLbl="node1" presStyleIdx="0" presStyleCnt="4"/>
      <dgm:spPr/>
    </dgm:pt>
    <dgm:pt modelId="{7F95224C-3F3D-4C32-B611-C979A220AEC3}" type="pres">
      <dgm:prSet presAssocID="{2EB0ACBD-459F-4539-9793-585CF5CCDE0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379C6F3-139D-437A-BDE6-6DCEB52A0A91}" type="pres">
      <dgm:prSet presAssocID="{2EB0ACBD-459F-4539-9793-585CF5CCDE06}" presName="tile2" presStyleLbl="node1" presStyleIdx="1" presStyleCnt="4" custLinFactNeighborX="1869" custLinFactNeighborY="-2307"/>
      <dgm:spPr/>
    </dgm:pt>
    <dgm:pt modelId="{6D831270-0FD7-4F28-8D32-A9411DAA93AC}" type="pres">
      <dgm:prSet presAssocID="{2EB0ACBD-459F-4539-9793-585CF5CCDE0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5E9425C-8AF1-4C86-AFB4-E58A9299D6A1}" type="pres">
      <dgm:prSet presAssocID="{2EB0ACBD-459F-4539-9793-585CF5CCDE06}" presName="tile3" presStyleLbl="node1" presStyleIdx="2" presStyleCnt="4"/>
      <dgm:spPr/>
    </dgm:pt>
    <dgm:pt modelId="{2A45EB38-EA38-47A9-9355-27506E6C1D51}" type="pres">
      <dgm:prSet presAssocID="{2EB0ACBD-459F-4539-9793-585CF5CCDE0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06195C9-7727-43B6-930B-3AA14B8379BB}" type="pres">
      <dgm:prSet presAssocID="{2EB0ACBD-459F-4539-9793-585CF5CCDE06}" presName="tile4" presStyleLbl="node1" presStyleIdx="3" presStyleCnt="4" custLinFactNeighborX="377" custLinFactNeighborY="3230"/>
      <dgm:spPr/>
    </dgm:pt>
    <dgm:pt modelId="{AFE9A606-3727-4A36-912D-EFF547415DE8}" type="pres">
      <dgm:prSet presAssocID="{2EB0ACBD-459F-4539-9793-585CF5CCDE0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79AF7A0-8A91-4C42-84DC-08E4B3B57B08}" type="pres">
      <dgm:prSet presAssocID="{2EB0ACBD-459F-4539-9793-585CF5CCDE0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DA4080A-C561-466A-89C5-CCA5C279D207}" srcId="{D6AA9AD5-1D63-4973-A3DF-287EC143C42B}" destId="{60EBC805-D2C9-4DF8-BAAB-B29A3CD12040}" srcOrd="4" destOrd="0" parTransId="{83A9A528-E254-4719-B090-C0E453EF8115}" sibTransId="{9FA713E4-D17E-449B-ACDE-44DEBA139058}"/>
    <dgm:cxn modelId="{B1965E0A-7470-49C0-9CA9-65A3DC514496}" srcId="{D6AA9AD5-1D63-4973-A3DF-287EC143C42B}" destId="{66F713D2-5DFD-4159-B96E-28B1C8C34A83}" srcOrd="1" destOrd="0" parTransId="{11E903A3-1273-418E-835F-4C033AAFCDCA}" sibTransId="{C561ACB7-372E-4F5E-A670-3C1276E69ECF}"/>
    <dgm:cxn modelId="{154D1213-4C51-4967-A4D8-0FC40F2CC946}" type="presOf" srcId="{95D2F104-410E-42C2-BFCE-64B99CF6A9CC}" destId="{AFE9A606-3727-4A36-912D-EFF547415DE8}" srcOrd="1" destOrd="0" presId="urn:microsoft.com/office/officeart/2005/8/layout/matrix1"/>
    <dgm:cxn modelId="{CEA13427-91F8-46D0-82F3-4030CD5A4CC3}" srcId="{2EB0ACBD-459F-4539-9793-585CF5CCDE06}" destId="{D6AA9AD5-1D63-4973-A3DF-287EC143C42B}" srcOrd="0" destOrd="0" parTransId="{53C14946-50DE-4CF8-9DC7-31719DA85394}" sibTransId="{0801048C-63A8-46C8-BE5A-43BDC254262C}"/>
    <dgm:cxn modelId="{2BE43D2E-3140-446E-BC98-CE1E743D74EE}" type="presOf" srcId="{5EBBDA1D-977C-4ED1-A6BA-D2D9A2417926}" destId="{A9D4352B-742C-4BDF-9D83-C26265446F1E}" srcOrd="0" destOrd="0" presId="urn:microsoft.com/office/officeart/2005/8/layout/matrix1"/>
    <dgm:cxn modelId="{9A66E02E-F401-47FF-BEDE-742EF9137ECC}" type="presOf" srcId="{E1EB68D4-2AA2-4856-9B91-9A62197B48DB}" destId="{2A45EB38-EA38-47A9-9355-27506E6C1D51}" srcOrd="1" destOrd="0" presId="urn:microsoft.com/office/officeart/2005/8/layout/matrix1"/>
    <dgm:cxn modelId="{EB4D073A-A535-493C-AE02-98C2D8DE0BC4}" type="presOf" srcId="{2EB0ACBD-459F-4539-9793-585CF5CCDE06}" destId="{B27A240C-B30D-4CA0-8B9B-6702327CEADB}" srcOrd="0" destOrd="0" presId="urn:microsoft.com/office/officeart/2005/8/layout/matrix1"/>
    <dgm:cxn modelId="{D6253D51-789B-4C16-9ADD-4CA1B402593F}" type="presOf" srcId="{66F713D2-5DFD-4159-B96E-28B1C8C34A83}" destId="{D379C6F3-139D-437A-BDE6-6DCEB52A0A91}" srcOrd="0" destOrd="0" presId="urn:microsoft.com/office/officeart/2005/8/layout/matrix1"/>
    <dgm:cxn modelId="{2F979E7B-44DF-4C59-845C-73EF4EA0B984}" srcId="{D6AA9AD5-1D63-4973-A3DF-287EC143C42B}" destId="{977807A0-7375-4BE9-96D9-9FBC784A9B70}" srcOrd="5" destOrd="0" parTransId="{A21822A0-77A2-4467-82C7-AB93193D6286}" sibTransId="{858D290A-7230-4DD3-ADD2-D083C35EB4AC}"/>
    <dgm:cxn modelId="{2B607482-79F5-4ED1-B5BD-3C1AB2747F2B}" srcId="{D6AA9AD5-1D63-4973-A3DF-287EC143C42B}" destId="{E1EB68D4-2AA2-4856-9B91-9A62197B48DB}" srcOrd="2" destOrd="0" parTransId="{84515333-2F16-42E1-94BD-DEEB7B503C8E}" sibTransId="{AD1DFBAB-52B2-4575-AEA3-B229C41B7CB3}"/>
    <dgm:cxn modelId="{15C967AD-87CE-4278-A2A0-A6CFCECBE2E8}" type="presOf" srcId="{66F713D2-5DFD-4159-B96E-28B1C8C34A83}" destId="{6D831270-0FD7-4F28-8D32-A9411DAA93AC}" srcOrd="1" destOrd="0" presId="urn:microsoft.com/office/officeart/2005/8/layout/matrix1"/>
    <dgm:cxn modelId="{850840C6-C6F9-42C6-A02F-EC319C957761}" srcId="{D6AA9AD5-1D63-4973-A3DF-287EC143C42B}" destId="{5EBBDA1D-977C-4ED1-A6BA-D2D9A2417926}" srcOrd="0" destOrd="0" parTransId="{97006639-3A31-47E2-B1FB-BCB1CC19E106}" sibTransId="{992D3CA4-409E-4E75-9BE0-5E64A899ADEC}"/>
    <dgm:cxn modelId="{7761B4C9-6637-444B-8FB2-7A2A34287FA0}" type="presOf" srcId="{5EBBDA1D-977C-4ED1-A6BA-D2D9A2417926}" destId="{7F95224C-3F3D-4C32-B611-C979A220AEC3}" srcOrd="1" destOrd="0" presId="urn:microsoft.com/office/officeart/2005/8/layout/matrix1"/>
    <dgm:cxn modelId="{4CE94FDC-1A3E-42A5-942B-5511EB1AAB5A}" type="presOf" srcId="{D6AA9AD5-1D63-4973-A3DF-287EC143C42B}" destId="{079AF7A0-8A91-4C42-84DC-08E4B3B57B08}" srcOrd="0" destOrd="0" presId="urn:microsoft.com/office/officeart/2005/8/layout/matrix1"/>
    <dgm:cxn modelId="{34FC7CE1-7DF6-4382-9AEA-DC2E8A5CF4A7}" srcId="{D6AA9AD5-1D63-4973-A3DF-287EC143C42B}" destId="{95D2F104-410E-42C2-BFCE-64B99CF6A9CC}" srcOrd="3" destOrd="0" parTransId="{40280CE1-AF12-4C3C-B8E0-7F8996AF3E87}" sibTransId="{7100623D-3B7E-40C2-8B4A-38B2D5E335EA}"/>
    <dgm:cxn modelId="{AA0967E9-5CA3-4D7E-A62F-96A0DCCF1F0E}" type="presOf" srcId="{95D2F104-410E-42C2-BFCE-64B99CF6A9CC}" destId="{206195C9-7727-43B6-930B-3AA14B8379BB}" srcOrd="0" destOrd="0" presId="urn:microsoft.com/office/officeart/2005/8/layout/matrix1"/>
    <dgm:cxn modelId="{42DCFBEC-A3FB-43F9-A4CE-6CC8521D64B5}" type="presOf" srcId="{E1EB68D4-2AA2-4856-9B91-9A62197B48DB}" destId="{F5E9425C-8AF1-4C86-AFB4-E58A9299D6A1}" srcOrd="0" destOrd="0" presId="urn:microsoft.com/office/officeart/2005/8/layout/matrix1"/>
    <dgm:cxn modelId="{271D8458-9D11-4601-928A-83DE01AD026C}" type="presParOf" srcId="{B27A240C-B30D-4CA0-8B9B-6702327CEADB}" destId="{0004BCE2-22CC-4C22-8116-68FFEF8D82BD}" srcOrd="0" destOrd="0" presId="urn:microsoft.com/office/officeart/2005/8/layout/matrix1"/>
    <dgm:cxn modelId="{422B4077-2D97-44DF-8E10-1C5A82974E9D}" type="presParOf" srcId="{0004BCE2-22CC-4C22-8116-68FFEF8D82BD}" destId="{A9D4352B-742C-4BDF-9D83-C26265446F1E}" srcOrd="0" destOrd="0" presId="urn:microsoft.com/office/officeart/2005/8/layout/matrix1"/>
    <dgm:cxn modelId="{7B5DADF0-1D9E-46B8-9A9E-3AE8B773CC19}" type="presParOf" srcId="{0004BCE2-22CC-4C22-8116-68FFEF8D82BD}" destId="{7F95224C-3F3D-4C32-B611-C979A220AEC3}" srcOrd="1" destOrd="0" presId="urn:microsoft.com/office/officeart/2005/8/layout/matrix1"/>
    <dgm:cxn modelId="{10CF4AA9-F3C4-4882-AA0D-FE4EDAEEC4D0}" type="presParOf" srcId="{0004BCE2-22CC-4C22-8116-68FFEF8D82BD}" destId="{D379C6F3-139D-437A-BDE6-6DCEB52A0A91}" srcOrd="2" destOrd="0" presId="urn:microsoft.com/office/officeart/2005/8/layout/matrix1"/>
    <dgm:cxn modelId="{CF5799A4-F337-49E6-8C3D-6A5F15078512}" type="presParOf" srcId="{0004BCE2-22CC-4C22-8116-68FFEF8D82BD}" destId="{6D831270-0FD7-4F28-8D32-A9411DAA93AC}" srcOrd="3" destOrd="0" presId="urn:microsoft.com/office/officeart/2005/8/layout/matrix1"/>
    <dgm:cxn modelId="{1C037585-5FD3-4A2E-97FB-723EEBF16651}" type="presParOf" srcId="{0004BCE2-22CC-4C22-8116-68FFEF8D82BD}" destId="{F5E9425C-8AF1-4C86-AFB4-E58A9299D6A1}" srcOrd="4" destOrd="0" presId="urn:microsoft.com/office/officeart/2005/8/layout/matrix1"/>
    <dgm:cxn modelId="{57B2AE69-3040-4C6E-B65F-A98F4854A54F}" type="presParOf" srcId="{0004BCE2-22CC-4C22-8116-68FFEF8D82BD}" destId="{2A45EB38-EA38-47A9-9355-27506E6C1D51}" srcOrd="5" destOrd="0" presId="urn:microsoft.com/office/officeart/2005/8/layout/matrix1"/>
    <dgm:cxn modelId="{67996B2E-0D9C-41AB-8D88-B95279ACBA86}" type="presParOf" srcId="{0004BCE2-22CC-4C22-8116-68FFEF8D82BD}" destId="{206195C9-7727-43B6-930B-3AA14B8379BB}" srcOrd="6" destOrd="0" presId="urn:microsoft.com/office/officeart/2005/8/layout/matrix1"/>
    <dgm:cxn modelId="{4237AAA1-F433-42B9-9310-937186D0A07B}" type="presParOf" srcId="{0004BCE2-22CC-4C22-8116-68FFEF8D82BD}" destId="{AFE9A606-3727-4A36-912D-EFF547415DE8}" srcOrd="7" destOrd="0" presId="urn:microsoft.com/office/officeart/2005/8/layout/matrix1"/>
    <dgm:cxn modelId="{5062D996-BD33-49D6-9540-D02DFF2D3633}" type="presParOf" srcId="{B27A240C-B30D-4CA0-8B9B-6702327CEADB}" destId="{079AF7A0-8A91-4C42-84DC-08E4B3B57B0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4352B-742C-4BDF-9D83-C26265446F1E}">
      <dsp:nvSpPr>
        <dsp:cNvPr id="0" name=""/>
        <dsp:cNvSpPr/>
      </dsp:nvSpPr>
      <dsp:spPr>
        <a:xfrm rot="16200000">
          <a:off x="1395015" y="-1395015"/>
          <a:ext cx="1924050" cy="4714080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solidFill>
                <a:schemeClr val="tx1"/>
              </a:solidFill>
            </a:rPr>
            <a:t>Pagine (di Ateneo/Dipartimento) aggiornate</a:t>
          </a:r>
        </a:p>
      </dsp:txBody>
      <dsp:txXfrm rot="5400000">
        <a:off x="0" y="0"/>
        <a:ext cx="4714080" cy="1443037"/>
      </dsp:txXfrm>
    </dsp:sp>
    <dsp:sp modelId="{D379C6F3-139D-437A-BDE6-6DCEB52A0A91}">
      <dsp:nvSpPr>
        <dsp:cNvPr id="0" name=""/>
        <dsp:cNvSpPr/>
      </dsp:nvSpPr>
      <dsp:spPr>
        <a:xfrm>
          <a:off x="4714080" y="0"/>
          <a:ext cx="4714080" cy="1924050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36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3600" b="1" kern="1200" dirty="0">
              <a:solidFill>
                <a:schemeClr val="tx1"/>
              </a:solidFill>
            </a:rPr>
            <a:t>Giornate di orientamento</a:t>
          </a: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 dirty="0"/>
        </a:p>
      </dsp:txBody>
      <dsp:txXfrm>
        <a:off x="4714080" y="0"/>
        <a:ext cx="4714080" cy="1443037"/>
      </dsp:txXfrm>
    </dsp:sp>
    <dsp:sp modelId="{F5E9425C-8AF1-4C86-AFB4-E58A9299D6A1}">
      <dsp:nvSpPr>
        <dsp:cNvPr id="0" name=""/>
        <dsp:cNvSpPr/>
      </dsp:nvSpPr>
      <dsp:spPr>
        <a:xfrm rot="10800000">
          <a:off x="0" y="1924050"/>
          <a:ext cx="4714080" cy="1924050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solidFill>
                <a:schemeClr val="tx1"/>
              </a:solidFill>
            </a:rPr>
            <a:t>Ricevimento presso Uffici dedicati</a:t>
          </a:r>
        </a:p>
      </dsp:txBody>
      <dsp:txXfrm rot="10800000">
        <a:off x="0" y="2405062"/>
        <a:ext cx="4714080" cy="1443037"/>
      </dsp:txXfrm>
    </dsp:sp>
    <dsp:sp modelId="{206195C9-7727-43B6-930B-3AA14B8379BB}">
      <dsp:nvSpPr>
        <dsp:cNvPr id="0" name=""/>
        <dsp:cNvSpPr/>
      </dsp:nvSpPr>
      <dsp:spPr>
        <a:xfrm rot="5400000">
          <a:off x="6109096" y="529034"/>
          <a:ext cx="1924050" cy="4714080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solidFill>
                <a:schemeClr val="tx1"/>
              </a:solidFill>
            </a:rPr>
            <a:t>Incontri di presentazione (con testimonianze dirette)</a:t>
          </a:r>
        </a:p>
      </dsp:txBody>
      <dsp:txXfrm rot="-5400000">
        <a:off x="4714081" y="2405061"/>
        <a:ext cx="4714080" cy="1443037"/>
      </dsp:txXfrm>
    </dsp:sp>
    <dsp:sp modelId="{079AF7A0-8A91-4C42-84DC-08E4B3B57B08}">
      <dsp:nvSpPr>
        <dsp:cNvPr id="0" name=""/>
        <dsp:cNvSpPr/>
      </dsp:nvSpPr>
      <dsp:spPr>
        <a:xfrm>
          <a:off x="3299856" y="1443037"/>
          <a:ext cx="2828448" cy="96202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Figura del docente </a:t>
          </a:r>
        </a:p>
      </dsp:txBody>
      <dsp:txXfrm>
        <a:off x="3346818" y="1489999"/>
        <a:ext cx="2734524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84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58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47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277417" y="2331240"/>
            <a:ext cx="6611106" cy="187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277417" y="4369678"/>
            <a:ext cx="6611106" cy="1219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4192" y="148590"/>
            <a:ext cx="3423548" cy="201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Layout personalizzato">
  <p:cSld name="4_Layout personalizzat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>
            <a:spLocks noGrp="1"/>
          </p:cNvSpPr>
          <p:nvPr>
            <p:ph type="title"/>
          </p:nvPr>
        </p:nvSpPr>
        <p:spPr>
          <a:xfrm>
            <a:off x="1269015" y="365125"/>
            <a:ext cx="97497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/>
          <p:nvPr/>
        </p:nvSpPr>
        <p:spPr>
          <a:xfrm>
            <a:off x="1" y="0"/>
            <a:ext cx="1173262" cy="6858000"/>
          </a:xfrm>
          <a:prstGeom prst="rect">
            <a:avLst/>
          </a:prstGeom>
          <a:solidFill>
            <a:srgbClr val="E403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1269014" y="2174760"/>
            <a:ext cx="9749724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8738" y="6148170"/>
            <a:ext cx="1173262" cy="68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personalizzato">
  <p:cSld name="3_Layout personalizzat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417285" y="439651"/>
            <a:ext cx="99749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417285" y="1987235"/>
            <a:ext cx="11235760" cy="455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/>
          <p:nvPr/>
        </p:nvSpPr>
        <p:spPr>
          <a:xfrm>
            <a:off x="-1" y="0"/>
            <a:ext cx="267629" cy="6858000"/>
          </a:xfrm>
          <a:prstGeom prst="rect">
            <a:avLst/>
          </a:prstGeom>
          <a:solidFill>
            <a:srgbClr val="E403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27610" y="148590"/>
            <a:ext cx="1770130" cy="104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zato">
  <p:cSld name="1_Layout personalizza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1293541" y="365125"/>
            <a:ext cx="93477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/>
          <p:nvPr/>
        </p:nvSpPr>
        <p:spPr>
          <a:xfrm>
            <a:off x="-11696" y="0"/>
            <a:ext cx="177405" cy="6858000"/>
          </a:xfrm>
          <a:prstGeom prst="rect">
            <a:avLst/>
          </a:prstGeom>
          <a:solidFill>
            <a:srgbClr val="E403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2"/>
          <p:cNvSpPr>
            <a:spLocks noGrp="1"/>
          </p:cNvSpPr>
          <p:nvPr>
            <p:ph type="dgm" idx="2"/>
          </p:nvPr>
        </p:nvSpPr>
        <p:spPr>
          <a:xfrm>
            <a:off x="1293540" y="2386670"/>
            <a:ext cx="9427800" cy="384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8460" y="228441"/>
            <a:ext cx="1458898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personalizzato">
  <p:cSld name="2_Layout personalizzat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2790447" y="4657351"/>
            <a:ext cx="6611106" cy="1219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565A"/>
              </a:buClr>
              <a:buSzPts val="2400"/>
              <a:buNone/>
              <a:defRPr sz="2400" i="0">
                <a:solidFill>
                  <a:srgbClr val="54565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2236" y="980981"/>
            <a:ext cx="4787528" cy="2813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ternationalexchange@unito.i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internationalexchange@unito.it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unita@unito.it" TargetMode="External"/><Relationship Id="rId2" Type="http://schemas.openxmlformats.org/officeDocument/2006/relationships/hyperlink" Target="mailto:internationalpartnerships@unito.it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unita.students@unito.i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.welcome@unito.it" TargetMode="External"/><Relationship Id="rId2" Type="http://schemas.openxmlformats.org/officeDocument/2006/relationships/hyperlink" Target="mailto:bando-buddy@unito.i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hyperlink" Target="mailto:internationalstudents@unito.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nternationalexchange@unito.it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>
            <a:spLocks noGrp="1"/>
          </p:cNvSpPr>
          <p:nvPr>
            <p:ph type="title"/>
          </p:nvPr>
        </p:nvSpPr>
        <p:spPr>
          <a:xfrm>
            <a:off x="277416" y="675862"/>
            <a:ext cx="7673887" cy="352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it-IT" sz="4800" dirty="0">
                <a:latin typeface="Alef" panose="00000500000000000000" pitchFamily="2" charset="-79"/>
                <a:cs typeface="Alef" panose="00000500000000000000" pitchFamily="2" charset="-79"/>
              </a:rPr>
              <a:t>La mobilità internazionale: opportunità, creazione e promozione</a:t>
            </a:r>
            <a:endParaRPr sz="48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5" name="Google Shape;45;p1"/>
          <p:cNvSpPr txBox="1">
            <a:spLocks noGrp="1"/>
          </p:cNvSpPr>
          <p:nvPr>
            <p:ph type="body" idx="1"/>
          </p:nvPr>
        </p:nvSpPr>
        <p:spPr>
          <a:xfrm>
            <a:off x="6958584" y="5068422"/>
            <a:ext cx="5015566" cy="141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indent="0" algn="r" defTabSz="457200">
              <a:lnSpc>
                <a:spcPct val="100000"/>
              </a:lnSpc>
              <a:buClr>
                <a:srgbClr val="A53010"/>
              </a:buClr>
              <a:buSzTx/>
            </a:pPr>
            <a:r>
              <a:rPr lang="it-IT" sz="9600" i="0" kern="1200" dirty="0">
                <a:solidFill>
                  <a:schemeClr val="tx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16 Ottobre 2024</a:t>
            </a:r>
          </a:p>
          <a:p>
            <a:pPr marL="0" lvl="0" indent="0" algn="r" defTabSz="457200">
              <a:lnSpc>
                <a:spcPct val="100000"/>
              </a:lnSpc>
              <a:buClr>
                <a:srgbClr val="A53010"/>
              </a:buClr>
              <a:buSzTx/>
            </a:pPr>
            <a:r>
              <a:rPr lang="it-IT" sz="9600" kern="1200" dirty="0">
                <a:solidFill>
                  <a:schemeClr val="tx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Sala Principi D’</a:t>
            </a:r>
            <a:r>
              <a:rPr lang="it-IT" sz="9600" kern="1200" dirty="0" err="1">
                <a:solidFill>
                  <a:schemeClr val="tx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Acaja</a:t>
            </a:r>
            <a:r>
              <a:rPr lang="it-IT" sz="9600" kern="1200" dirty="0">
                <a:solidFill>
                  <a:schemeClr val="tx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 del Rettorato </a:t>
            </a:r>
          </a:p>
          <a:p>
            <a:pPr marL="0" lvl="0" indent="0" algn="r" defTabSz="457200">
              <a:lnSpc>
                <a:spcPct val="100000"/>
              </a:lnSpc>
              <a:buClr>
                <a:srgbClr val="A53010"/>
              </a:buClr>
              <a:buSzTx/>
            </a:pPr>
            <a:r>
              <a:rPr lang="it-IT" sz="9600" i="0" kern="1200" dirty="0">
                <a:solidFill>
                  <a:schemeClr val="tx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14.00 – 16.00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2" name="Google Shape;45;p1">
            <a:extLst>
              <a:ext uri="{FF2B5EF4-FFF2-40B4-BE49-F238E27FC236}">
                <a16:creationId xmlns:a16="http://schemas.microsoft.com/office/drawing/2014/main" id="{0743ADE6-13C6-C310-A167-6F641A7F6508}"/>
              </a:ext>
            </a:extLst>
          </p:cNvPr>
          <p:cNvSpPr txBox="1">
            <a:spLocks/>
          </p:cNvSpPr>
          <p:nvPr/>
        </p:nvSpPr>
        <p:spPr>
          <a:xfrm>
            <a:off x="217850" y="4096194"/>
            <a:ext cx="7237809" cy="194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57200">
              <a:lnSpc>
                <a:spcPct val="100000"/>
              </a:lnSpc>
              <a:buClr>
                <a:srgbClr val="A53010"/>
              </a:buClr>
              <a:buSzTx/>
            </a:pPr>
            <a:r>
              <a:rPr lang="it-IT" sz="3600" b="1" i="0" kern="1200" dirty="0">
                <a:solidFill>
                  <a:schemeClr val="tx2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Chiara BASTREGHI </a:t>
            </a:r>
            <a:r>
              <a:rPr lang="it-IT" sz="2300" b="1" i="0" kern="1200" dirty="0">
                <a:solidFill>
                  <a:schemeClr val="tx2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(Servizi internazionalizzazione </a:t>
            </a:r>
          </a:p>
          <a:p>
            <a:pPr marL="0" indent="0" defTabSz="457200">
              <a:lnSpc>
                <a:spcPct val="100000"/>
              </a:lnSpc>
              <a:buClr>
                <a:srgbClr val="A53010"/>
              </a:buClr>
              <a:buSzTx/>
            </a:pPr>
            <a:r>
              <a:rPr lang="it-IT" sz="2300" b="1" i="0" kern="1200" dirty="0">
                <a:solidFill>
                  <a:schemeClr val="tx2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Polo di Scienze Umanistiche)</a:t>
            </a:r>
            <a:endParaRPr lang="it-IT" sz="3600" b="1" i="0" kern="1200" dirty="0">
              <a:solidFill>
                <a:schemeClr val="tx2"/>
              </a:solidFill>
              <a:latin typeface="Alef" panose="00000500000000000000" pitchFamily="2" charset="-79"/>
              <a:ea typeface="+mn-ea"/>
              <a:cs typeface="Alef" panose="00000500000000000000" pitchFamily="2" charset="-79"/>
            </a:endParaRPr>
          </a:p>
          <a:p>
            <a:pPr marL="0" indent="0" defTabSz="457200">
              <a:lnSpc>
                <a:spcPct val="100000"/>
              </a:lnSpc>
              <a:buClr>
                <a:srgbClr val="A53010"/>
              </a:buClr>
              <a:buSzTx/>
            </a:pPr>
            <a:r>
              <a:rPr lang="it-IT" sz="3600" b="1" i="0" kern="1200" dirty="0">
                <a:solidFill>
                  <a:schemeClr val="tx2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Andrea CAROSSO </a:t>
            </a:r>
            <a:r>
              <a:rPr lang="it-IT" sz="2300" b="1" i="0" kern="1200" dirty="0">
                <a:solidFill>
                  <a:schemeClr val="tx2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(Dip. Lingue e Letterature Straniere e Culture Moderne)</a:t>
            </a:r>
            <a:endParaRPr lang="it-IT" sz="3200" b="1" i="0" kern="1200" dirty="0">
              <a:solidFill>
                <a:schemeClr val="tx2"/>
              </a:solidFill>
              <a:latin typeface="Alef" panose="00000500000000000000" pitchFamily="2" charset="-79"/>
              <a:ea typeface="+mn-ea"/>
              <a:cs typeface="Alef" panose="00000500000000000000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657073" y="118908"/>
            <a:ext cx="9749724" cy="92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it-IT" sz="3600" dirty="0">
                <a:solidFill>
                  <a:srgbClr val="FF0000"/>
                </a:solidFill>
                <a:latin typeface="+mj-lt"/>
              </a:rPr>
              <a:t>FOCUS - Mobilità in uscita </a:t>
            </a:r>
            <a:r>
              <a:rPr lang="it-IT" sz="3600" b="1" dirty="0">
                <a:solidFill>
                  <a:srgbClr val="FF0000"/>
                </a:solidFill>
                <a:latin typeface="+mj-lt"/>
              </a:rPr>
              <a:t>Erasmus+ per STUDIO </a:t>
            </a:r>
            <a:r>
              <a:rPr lang="it-IT" sz="3600" dirty="0">
                <a:solidFill>
                  <a:srgbClr val="FF0000"/>
                </a:solidFill>
                <a:latin typeface="+mj-lt"/>
              </a:rPr>
              <a:t>(KA131)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1AB713-AD79-430B-9421-CD209F8DD1FF}"/>
              </a:ext>
            </a:extLst>
          </p:cNvPr>
          <p:cNvSpPr txBox="1"/>
          <p:nvPr/>
        </p:nvSpPr>
        <p:spPr>
          <a:xfrm>
            <a:off x="1657073" y="1117967"/>
            <a:ext cx="1013460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3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Destinatari </a:t>
            </a:r>
            <a:r>
              <a:rPr lang="it-IT" sz="23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categorie di studenti individuate da ciascuna struttura mediante Allegato I</a:t>
            </a:r>
            <a:endParaRPr lang="it-IT" sz="2300" b="1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lef" panose="00000500000000000000" pitchFamily="2" charset="-79"/>
            </a:endParaRP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3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Bando</a:t>
            </a:r>
            <a:r>
              <a:rPr lang="it-IT" sz="23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</a:t>
            </a:r>
            <a:r>
              <a:rPr lang="it-IT" sz="23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di Ateneo </a:t>
            </a:r>
            <a:r>
              <a:rPr lang="it-IT" sz="23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la call e le selezioni avvengono </a:t>
            </a:r>
            <a:r>
              <a:rPr lang="it-IT" sz="23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a.a</a:t>
            </a:r>
            <a:r>
              <a:rPr lang="it-IT" sz="23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. precedente all’</a:t>
            </a:r>
            <a:r>
              <a:rPr lang="it-IT" sz="23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a.a</a:t>
            </a:r>
            <a:r>
              <a:rPr lang="it-IT" sz="23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. di mobilità – </a:t>
            </a:r>
            <a:r>
              <a:rPr lang="it-IT" sz="23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in pubblicazione a Novembre</a:t>
            </a:r>
            <a:endParaRPr lang="it-IT" sz="2300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lef" panose="00000500000000000000" pitchFamily="2" charset="-79"/>
            </a:endParaRP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3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Durata della mobilità </a:t>
            </a:r>
            <a:r>
              <a:rPr lang="it-IT" sz="23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min 2 mesi (60 gg) max 12 mesi (360 gg)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3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Riconoscimento attività formative </a:t>
            </a:r>
            <a:r>
              <a:rPr lang="it-IT" sz="23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svolte in mobilità (compilazione del </a:t>
            </a:r>
            <a:r>
              <a:rPr lang="it-IT" sz="2300" i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Learning Agreement</a:t>
            </a:r>
            <a:r>
              <a:rPr lang="it-IT" sz="23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)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3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Contributo finanziario </a:t>
            </a:r>
            <a:r>
              <a:rPr lang="it-IT" sz="23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complessivo per il periodo di mobilità erogato tramite</a:t>
            </a:r>
          </a:p>
          <a:p>
            <a:pPr lvl="0" algn="just" defTabSz="457200">
              <a:spcAft>
                <a:spcPts val="1200"/>
              </a:spcAft>
              <a:buClr>
                <a:srgbClr val="A53010"/>
              </a:buClr>
            </a:pPr>
            <a:r>
              <a:rPr lang="it-IT" sz="23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</a:t>
            </a:r>
            <a:r>
              <a:rPr lang="it-IT" sz="23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• fondi comunitari stanziati dall’Agenzia Nazionale Erasmus+ INDIRE</a:t>
            </a:r>
          </a:p>
          <a:p>
            <a:pPr lvl="0" algn="just" defTabSz="457200">
              <a:spcAft>
                <a:spcPts val="1200"/>
              </a:spcAft>
              <a:buClr>
                <a:srgbClr val="A53010"/>
              </a:buClr>
            </a:pPr>
            <a:r>
              <a:rPr lang="it-IT" sz="23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• fondi del MUR-Ministero dell'Università e della Ricerca</a:t>
            </a:r>
          </a:p>
          <a:p>
            <a:pPr algn="just" defTabSz="457200">
              <a:spcAft>
                <a:spcPts val="1200"/>
              </a:spcAft>
              <a:buClr>
                <a:srgbClr val="A53010"/>
              </a:buClr>
            </a:pPr>
            <a:r>
              <a:rPr lang="it-IT" sz="23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• fondi dall’Università di Torino.</a:t>
            </a:r>
          </a:p>
          <a:p>
            <a:pPr lvl="0" defTabSz="457200">
              <a:spcAft>
                <a:spcPts val="1200"/>
              </a:spcAft>
              <a:buClr>
                <a:srgbClr val="A53010"/>
              </a:buClr>
            </a:pPr>
            <a:endParaRPr lang="it-IT" sz="1100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791237-6715-47D8-927E-895F61AFE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576" y="254000"/>
            <a:ext cx="11235760" cy="6604000"/>
          </a:xfrm>
        </p:spPr>
        <p:txBody>
          <a:bodyPr>
            <a:normAutofit fontScale="55000" lnSpcReduction="20000"/>
          </a:bodyPr>
          <a:lstStyle/>
          <a:p>
            <a:pPr marL="114300" indent="0" algn="just" defTabSz="457200">
              <a:spcAft>
                <a:spcPts val="1200"/>
              </a:spcAft>
              <a:buClr>
                <a:srgbClr val="A53010"/>
              </a:buClr>
              <a:buNone/>
            </a:pPr>
            <a:endParaRPr lang="it-IT" sz="4600" b="1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lef" panose="00000500000000000000" pitchFamily="2" charset="-79"/>
            </a:endParaRP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46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Contributo finanziario costituito da</a:t>
            </a:r>
          </a:p>
          <a:p>
            <a:pPr marL="0" lvl="0" indent="0" algn="just" defTabSz="457200">
              <a:spcAft>
                <a:spcPts val="1200"/>
              </a:spcAft>
              <a:buClr>
                <a:srgbClr val="A53010"/>
              </a:buClr>
              <a:buNone/>
            </a:pPr>
            <a:r>
              <a:rPr lang="it-IT" sz="4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1. </a:t>
            </a:r>
            <a:r>
              <a:rPr lang="it-IT" sz="46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contributo per la mobilità </a:t>
            </a:r>
            <a:r>
              <a:rPr lang="it-IT" sz="4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- importo varia sulla base del Paese di destinazione,  della situazione economica patrimoniale personale e/o di minori opportunità</a:t>
            </a:r>
          </a:p>
          <a:p>
            <a:pPr marL="0" lvl="0" indent="0" algn="just" defTabSz="457200">
              <a:spcAft>
                <a:spcPts val="1200"/>
              </a:spcAft>
              <a:buClr>
                <a:srgbClr val="A53010"/>
              </a:buClr>
              <a:buNone/>
            </a:pPr>
            <a:r>
              <a:rPr lang="it-IT" sz="4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2. </a:t>
            </a:r>
            <a:r>
              <a:rPr lang="it-IT" sz="46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eventuale contributo viaggio </a:t>
            </a:r>
            <a:r>
              <a:rPr lang="it-IT" sz="4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- importo variabile e riconosciuto solo per alcune specifiche mobilità sulla base di: Paese di destinazione, tipologia di viaggio intrapreso, situazione economica patrimoniale e/o di minori opportunità</a:t>
            </a:r>
            <a:endParaRPr lang="it-IT" sz="4600" b="1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lef" panose="00000500000000000000" pitchFamily="2" charset="-79"/>
            </a:endParaRP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46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Importi  </a:t>
            </a:r>
            <a:r>
              <a:rPr lang="it-IT" sz="4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(min € 250 - max € 350 per </a:t>
            </a:r>
            <a:r>
              <a:rPr lang="it-IT" sz="46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Programme</a:t>
            </a:r>
            <a:r>
              <a:rPr lang="it-IT" sz="4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/ €700 per Partner Countries per ciascun mese di mobilità)</a:t>
            </a:r>
            <a:endParaRPr lang="it-IT" sz="4600" b="1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lef" panose="00000500000000000000" pitchFamily="2" charset="-79"/>
            </a:endParaRP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46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Attestazione linguistica </a:t>
            </a:r>
            <a:r>
              <a:rPr lang="it-IT" sz="4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CLA (marzo, maggio, settembre)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46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Rinunce</a:t>
            </a:r>
            <a:r>
              <a:rPr lang="it-IT" sz="4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25% dei vincitori (28% ragioni personali; 13 % non se la sono sentita; 10% poca ricerca sulla destinazione al momento della domanda)</a:t>
            </a:r>
            <a:endParaRPr lang="it-IT" sz="4600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AA70F0-1797-4504-B782-68BDBDBFC7F6}"/>
              </a:ext>
            </a:extLst>
          </p:cNvPr>
          <p:cNvSpPr txBox="1"/>
          <p:nvPr/>
        </p:nvSpPr>
        <p:spPr>
          <a:xfrm>
            <a:off x="6945745" y="147781"/>
            <a:ext cx="312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Key Action 131</a:t>
            </a:r>
          </a:p>
        </p:txBody>
      </p:sp>
    </p:spTree>
    <p:extLst>
      <p:ext uri="{BB962C8B-B14F-4D97-AF65-F5344CB8AC3E}">
        <p14:creationId xmlns:p14="http://schemas.microsoft.com/office/powerpoint/2010/main" val="23252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34A08F-6157-4C86-9AFB-97DB4D105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284" y="1091680"/>
            <a:ext cx="11235760" cy="5594598"/>
          </a:xfrm>
        </p:spPr>
        <p:txBody>
          <a:bodyPr/>
          <a:lstStyle/>
          <a:p>
            <a:pPr marL="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it-IT" sz="2400" b="1" kern="1200" dirty="0">
                <a:solidFill>
                  <a:srgbClr val="C00000"/>
                </a:solidFill>
                <a:latin typeface="Century Gothic" panose="020B0502020202020204" pitchFamily="34" charset="0"/>
              </a:rPr>
              <a:t>Riferimento amministrativo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Sezione Mobilità e Didattica Internazionale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hlinkClick r:id="rId2"/>
              </a:rPr>
              <a:t>internationalexchange@unito.it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it-IT" sz="2400" kern="1200" dirty="0">
                <a:solidFill>
                  <a:srgbClr val="C00000"/>
                </a:solidFill>
                <a:latin typeface="Century Gothic" panose="020B0502020202020204" pitchFamily="34" charset="0"/>
              </a:rPr>
              <a:t>+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supporto servizi internazionali del proprio Polo di afferenza</a:t>
            </a:r>
          </a:p>
          <a:p>
            <a:pPr marL="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Tahoma"/>
                <a:cs typeface="Alef" panose="00000500000000000000" pitchFamily="2" charset="-79"/>
                <a:sym typeface="Tahoma"/>
              </a:rPr>
              <a:t>Importante: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Tahoma"/>
                <a:cs typeface="Alef" panose="00000500000000000000" pitchFamily="2" charset="-79"/>
                <a:sym typeface="Tahoma"/>
              </a:rPr>
              <a:t> </a:t>
            </a: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Tahoma"/>
                <a:cs typeface="Alef" panose="00000500000000000000" pitchFamily="2" charset="-79"/>
                <a:sym typeface="Tahoma"/>
              </a:rPr>
              <a:t>sono disponibili servizi di supporto sia lato studente sia lato docente presso i servizi sopra menzionati, con organizzazione di giornate di orientamento e di assistenza tramite «Tutor Erasmus»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B4BDCE-BB20-4755-BADA-18659AC43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735" y="97831"/>
            <a:ext cx="3218967" cy="85351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47C0C10-EC19-4104-BF1D-3C2CA332F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0" y="3545632"/>
            <a:ext cx="4064000" cy="33123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EDD9A6-7D32-4374-A2B4-951886A59021}"/>
              </a:ext>
            </a:extLst>
          </p:cNvPr>
          <p:cNvSpPr txBox="1"/>
          <p:nvPr/>
        </p:nvSpPr>
        <p:spPr>
          <a:xfrm>
            <a:off x="417284" y="3748644"/>
            <a:ext cx="7970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Orientamento studenti</a:t>
            </a:r>
            <a:b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</a:b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* orientamento al bando (novembre – dicembre)</a:t>
            </a:r>
            <a:b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</a:b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* orientamento per studenti vincitrici/vincitori studenti </a:t>
            </a:r>
            <a:r>
              <a:rPr lang="it-IT" sz="24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outgoing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(maggio)</a:t>
            </a:r>
            <a:b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</a:b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* accoglienza studenti incoming (inizio semestri)</a:t>
            </a:r>
          </a:p>
        </p:txBody>
      </p:sp>
    </p:spTree>
    <p:extLst>
      <p:ext uri="{BB962C8B-B14F-4D97-AF65-F5344CB8AC3E}">
        <p14:creationId xmlns:p14="http://schemas.microsoft.com/office/powerpoint/2010/main" val="146414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EF2285A-05C8-48FA-84C6-0AE0B9512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48" y="0"/>
            <a:ext cx="11022665" cy="64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83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434188" y="310261"/>
            <a:ext cx="9749724" cy="92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it-IT" sz="3200" dirty="0">
                <a:solidFill>
                  <a:srgbClr val="FF0000"/>
                </a:solidFill>
                <a:latin typeface="+mn-lt"/>
                <a:cs typeface="Alef" panose="00000500000000000000" pitchFamily="2" charset="-79"/>
              </a:rPr>
              <a:t>FOCUS - </a:t>
            </a:r>
            <a:r>
              <a:rPr lang="it-IT" sz="3200" b="1" dirty="0">
                <a:solidFill>
                  <a:srgbClr val="FF0000"/>
                </a:solidFill>
                <a:latin typeface="+mn-lt"/>
                <a:cs typeface="Alef" panose="00000500000000000000" pitchFamily="2" charset="-79"/>
              </a:rPr>
              <a:t>BIP</a:t>
            </a:r>
            <a:r>
              <a:rPr lang="it-IT" sz="3200" dirty="0">
                <a:solidFill>
                  <a:srgbClr val="FF0000"/>
                </a:solidFill>
                <a:latin typeface="+mn-lt"/>
                <a:cs typeface="Alef" panose="00000500000000000000" pitchFamily="2" charset="-79"/>
              </a:rPr>
              <a:t> (Blended Intensive </a:t>
            </a:r>
            <a:r>
              <a:rPr lang="it-IT" sz="3200" dirty="0" err="1">
                <a:solidFill>
                  <a:srgbClr val="FF0000"/>
                </a:solidFill>
                <a:latin typeface="+mn-lt"/>
                <a:cs typeface="Alef" panose="00000500000000000000" pitchFamily="2" charset="-79"/>
              </a:rPr>
              <a:t>Mobility</a:t>
            </a:r>
            <a:r>
              <a:rPr lang="it-IT" sz="3200" dirty="0">
                <a:solidFill>
                  <a:srgbClr val="FF0000"/>
                </a:solidFill>
                <a:latin typeface="+mn-lt"/>
                <a:cs typeface="Alef" panose="00000500000000000000" pitchFamily="2" charset="-79"/>
              </a:rPr>
              <a:t>)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B00C21-819F-955C-3C91-1BFB3FB0CBFA}"/>
              </a:ext>
            </a:extLst>
          </p:cNvPr>
          <p:cNvSpPr txBox="1"/>
          <p:nvPr/>
        </p:nvSpPr>
        <p:spPr>
          <a:xfrm>
            <a:off x="1434188" y="1318022"/>
            <a:ext cx="88345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Programmi INTENSIVI BREVI (1 settimana)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, modello «</a:t>
            </a:r>
            <a:r>
              <a:rPr lang="it-IT" sz="20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summer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» o «winter» school, studenti da almeno 3 università europee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10 partecipanti 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minimo + personale coinvolto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Mobilità </a:t>
            </a:r>
            <a:r>
              <a:rPr lang="it-IT" sz="2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INCOMING 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e </a:t>
            </a:r>
            <a:r>
              <a:rPr lang="it-IT" sz="2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OUTGOING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it-IT" sz="2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2024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</a:t>
            </a:r>
          </a:p>
          <a:p>
            <a:pPr lvl="1" algn="just" defTabSz="457200">
              <a:buClr>
                <a:srgbClr val="A53010"/>
              </a:buClr>
            </a:pP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. 5 BIP OUTGOING, tot. 60 partecipanti.  budget. 64mila</a:t>
            </a:r>
          </a:p>
          <a:p>
            <a:pPr lvl="0" algn="just" defTabSz="457200">
              <a:spcAft>
                <a:spcPts val="1200"/>
              </a:spcAft>
              <a:buClr>
                <a:srgbClr val="A53010"/>
              </a:buClr>
            </a:pP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. 5 BIP incoming + BIP UNITA: budget: 80mila 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it-IT" sz="2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Esempi 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di BIP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Traduzione e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transculturalità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in prospettiva europea – Dipartimento di Lingue e Letterature straniere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Women and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identity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: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artistic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and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literary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representations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in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contemporary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plural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and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multicultural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Spain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- – Dipartimento di Lingue e Letterature straniere e Culture moderne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Problem Solving and Critical Thinking - SUISS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Common Security and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Defence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Policy - SUISS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Biosafety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and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Bioterrorism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– SUISS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TOChina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Spring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Seminars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2024 -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Understanding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China in a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changing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world - Dipartimento di CPS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Law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of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Armed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Conflicts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- SUISS</a:t>
            </a:r>
          </a:p>
          <a:p>
            <a:pPr marL="342900" lvl="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Your Career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Opportunities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Worldwide in the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sectors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of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Pharmacy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,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Biotechnology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and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Nutrition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&amp; </a:t>
            </a:r>
            <a:r>
              <a:rPr lang="it-IT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Dietetics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- Dipartimento di Scienza e Tecnologia del Farmaco</a:t>
            </a:r>
            <a:endParaRPr lang="it-IT" sz="1100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8C7671-10C5-4BFE-B750-261A1BFF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0"/>
            <a:ext cx="9347790" cy="1325563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+mj-lt"/>
              </a:rPr>
              <a:t>Quali sono i 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SERVIZI AMMINISTRATIVI </a:t>
            </a:r>
            <a:r>
              <a:rPr lang="it-IT" sz="2800" dirty="0">
                <a:solidFill>
                  <a:srgbClr val="FF0000"/>
                </a:solidFill>
                <a:latin typeface="+mj-lt"/>
              </a:rPr>
              <a:t>di riferimento?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331A8B-7020-4A6D-8537-327FB6A2AA9C}"/>
              </a:ext>
            </a:extLst>
          </p:cNvPr>
          <p:cNvSpPr txBox="1"/>
          <p:nvPr/>
        </p:nvSpPr>
        <p:spPr>
          <a:xfrm>
            <a:off x="581891" y="817042"/>
            <a:ext cx="98569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entury Gothic" panose="020B0502020202020204" pitchFamily="34" charset="0"/>
              </a:rPr>
              <a:t>Presso </a:t>
            </a:r>
            <a:r>
              <a:rPr lang="it-IT" sz="2000" dirty="0" err="1">
                <a:latin typeface="Century Gothic" panose="020B0502020202020204" pitchFamily="34" charset="0"/>
              </a:rPr>
              <a:t>UniTO</a:t>
            </a:r>
            <a:r>
              <a:rPr lang="it-IT" sz="2000" dirty="0">
                <a:latin typeface="Century Gothic" panose="020B0502020202020204" pitchFamily="34" charset="0"/>
              </a:rPr>
              <a:t> i servizi sono erogati secondo la </a:t>
            </a:r>
            <a:r>
              <a:rPr lang="it-IT" sz="2000" b="1" dirty="0">
                <a:latin typeface="Century Gothic" panose="020B0502020202020204" pitchFamily="34" charset="0"/>
              </a:rPr>
              <a:t>logica di prossimità</a:t>
            </a:r>
          </a:p>
          <a:p>
            <a:pPr algn="just"/>
            <a:endParaRPr lang="it-IT" sz="2000" dirty="0">
              <a:latin typeface="Century Gothic" panose="020B0502020202020204" pitchFamily="34" charset="0"/>
            </a:endParaRPr>
          </a:p>
          <a:p>
            <a:pPr algn="just"/>
            <a:r>
              <a:rPr lang="it-IT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Servizi Internazionali di Polo (UIP) </a:t>
            </a:r>
            <a:r>
              <a:rPr lang="it-IT" sz="2200" dirty="0">
                <a:latin typeface="Century Gothic" panose="020B0502020202020204" pitchFamily="34" charset="0"/>
              </a:rPr>
              <a:t>– ciascun Polo dispone del proprio</a:t>
            </a:r>
          </a:p>
          <a:p>
            <a:pPr algn="just"/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International.xxx@unito.it</a:t>
            </a:r>
          </a:p>
          <a:p>
            <a:pPr algn="just"/>
            <a:endParaRPr lang="it-IT" sz="2200" dirty="0">
              <a:latin typeface="Century Gothic" panose="020B0502020202020204" pitchFamily="34" charset="0"/>
            </a:endParaRPr>
          </a:p>
          <a:p>
            <a:pPr algn="just"/>
            <a:r>
              <a:rPr lang="it-IT" sz="2200" dirty="0">
                <a:latin typeface="Century Gothic" panose="020B0502020202020204" pitchFamily="34" charset="0"/>
              </a:rPr>
              <a:t>Esempi attività: attivazione programmi di doppio titolo, negoziazione accordi di mobilità Erasmus+ (</a:t>
            </a:r>
            <a:r>
              <a:rPr lang="it-IT" sz="2200" dirty="0" err="1">
                <a:latin typeface="Century Gothic" panose="020B0502020202020204" pitchFamily="34" charset="0"/>
              </a:rPr>
              <a:t>Programme</a:t>
            </a:r>
            <a:r>
              <a:rPr lang="it-IT" sz="2200" dirty="0">
                <a:latin typeface="Century Gothic" panose="020B0502020202020204" pitchFamily="34" charset="0"/>
              </a:rPr>
              <a:t> e Partner countries), gestione progetti di dipartimento e progetti KA171 Partner Countries, bandi tesi all’estero, bandi specifici, informazioni su mobilità autonome per crediti </a:t>
            </a:r>
          </a:p>
          <a:p>
            <a:pPr algn="just"/>
            <a:endParaRPr lang="it-IT" sz="2200" dirty="0">
              <a:latin typeface="Century Gothic" panose="020B0502020202020204" pitchFamily="34" charset="0"/>
            </a:endParaRPr>
          </a:p>
          <a:p>
            <a:pPr algn="just"/>
            <a:r>
              <a:rPr lang="it-IT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Sezione Mobilità Internazionale</a:t>
            </a:r>
            <a:r>
              <a:rPr lang="it-IT" sz="2200" dirty="0">
                <a:latin typeface="Century Gothic" panose="020B0502020202020204" pitchFamily="34" charset="0"/>
              </a:rPr>
              <a:t> – </a:t>
            </a:r>
            <a:r>
              <a:rPr lang="it-IT" sz="2200" dirty="0">
                <a:latin typeface="Century Gothic" panose="020B0502020202020204" pitchFamily="34" charset="0"/>
                <a:hlinkClick r:id="rId2"/>
              </a:rPr>
              <a:t>internationalexchange@unito.it</a:t>
            </a:r>
            <a:r>
              <a:rPr lang="it-IT" sz="2200" dirty="0">
                <a:latin typeface="Century Gothic" panose="020B0502020202020204" pitchFamily="34" charset="0"/>
              </a:rPr>
              <a:t> Esempi attività: gestione finanziamento e monitoraggio Programma Erasmus+ (KA 131 e KA 171), supporto nella progettazione e gestione dei programmi di mobilità a questo legati, gestione finanziamento mobilità per doppio titolo, EWP, scrittura bando e gestione mobilità docenti e PTA, gestione e accoglienza studenti incoming, rapporti con Agenzia Nazionale Erasmus INDIRE</a:t>
            </a:r>
            <a:endParaRPr lang="it-IT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it-IT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721101-35AF-4843-9669-DF7515836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804" y="1315805"/>
            <a:ext cx="154719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E4A97E-3E66-4B50-9A56-20CEB0EE4D6D}"/>
              </a:ext>
            </a:extLst>
          </p:cNvPr>
          <p:cNvSpPr txBox="1"/>
          <p:nvPr/>
        </p:nvSpPr>
        <p:spPr>
          <a:xfrm>
            <a:off x="341746" y="378691"/>
            <a:ext cx="103354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Sezione Relazioni Internazionali e Cooperazione allo Sviluppo </a:t>
            </a:r>
            <a:r>
              <a:rPr lang="it-IT" sz="2400" dirty="0">
                <a:latin typeface="Century Gothic" panose="020B0502020202020204" pitchFamily="34" charset="0"/>
              </a:rPr>
              <a:t>– </a:t>
            </a:r>
            <a:r>
              <a:rPr lang="it-IT" sz="2400" dirty="0">
                <a:latin typeface="Century Gothic" panose="020B0502020202020204" pitchFamily="34" charset="0"/>
                <a:hlinkClick r:id="rId2"/>
              </a:rPr>
              <a:t>internationalpartnerships@unito.it</a:t>
            </a:r>
            <a:r>
              <a:rPr lang="it-IT" sz="2400" dirty="0">
                <a:latin typeface="Century Gothic" panose="020B0502020202020204" pitchFamily="34" charset="0"/>
              </a:rPr>
              <a:t> </a:t>
            </a:r>
            <a:r>
              <a:rPr lang="it-IT" sz="2400">
                <a:latin typeface="Century Gothic" panose="020B0502020202020204" pitchFamily="34" charset="0"/>
              </a:rPr>
              <a:t>esempi attività negoziazione </a:t>
            </a:r>
            <a:r>
              <a:rPr lang="it-IT" sz="2400" dirty="0">
                <a:latin typeface="Century Gothic" panose="020B0502020202020204" pitchFamily="34" charset="0"/>
              </a:rPr>
              <a:t>accordi (Mou, accordi Quadro di cooperazione, accordi specifici di mobilità), gestione </a:t>
            </a:r>
            <a:r>
              <a:rPr lang="it-IT" sz="2400" dirty="0" err="1">
                <a:latin typeface="Century Gothic" panose="020B0502020202020204" pitchFamily="34" charset="0"/>
              </a:rPr>
              <a:t>application</a:t>
            </a:r>
            <a:r>
              <a:rPr lang="it-IT" sz="2400" dirty="0">
                <a:latin typeface="Century Gothic" panose="020B0502020202020204" pitchFamily="34" charset="0"/>
              </a:rPr>
              <a:t> call KA 171 e programma UNI.COO, promozione dell’Ateneo all’estero (Fiere </a:t>
            </a:r>
            <a:r>
              <a:rPr lang="it-IT" sz="2400" dirty="0" err="1">
                <a:latin typeface="Century Gothic" panose="020B0502020202020204" pitchFamily="34" charset="0"/>
              </a:rPr>
              <a:t>internzionali</a:t>
            </a:r>
            <a:r>
              <a:rPr lang="it-IT" sz="2400" dirty="0">
                <a:latin typeface="Century Gothic" panose="020B0502020202020204" pitchFamily="34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UNITA Office di </a:t>
            </a: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UniTo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-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  <a:hlinkClick r:id="rId3"/>
              </a:rPr>
              <a:t>unita@unito.it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e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  <a:hlinkClick r:id="rId4"/>
              </a:rPr>
              <a:t>unita.students@unito.it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coordinameno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del progetto UNITA, che da novembre 2023 coinvolge 12 università europee in 7 Paesi e la 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legal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entity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 UNITA GEIE e intende avere un impatto trasformativo sulla didattica, sulla ricerca, e sul rapporto tra università e territorio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76ED8A-8FD1-4720-A5B9-6912E0BF4A6A}"/>
              </a:ext>
            </a:extLst>
          </p:cNvPr>
          <p:cNvSpPr txBox="1"/>
          <p:nvPr/>
        </p:nvSpPr>
        <p:spPr>
          <a:xfrm>
            <a:off x="669636" y="6012872"/>
            <a:ext cx="1068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C00000"/>
                </a:solidFill>
              </a:rPr>
              <a:t>Questi riportati sono i principali servizi amministrativi utili per la </a:t>
            </a:r>
            <a:r>
              <a:rPr lang="it-IT" sz="1600" b="1" dirty="0">
                <a:solidFill>
                  <a:srgbClr val="C00000"/>
                </a:solidFill>
              </a:rPr>
              <a:t>mobilità degli studenti OUTGOING </a:t>
            </a:r>
            <a:r>
              <a:rPr lang="it-IT" sz="1600" dirty="0">
                <a:solidFill>
                  <a:srgbClr val="C00000"/>
                </a:solidFill>
              </a:rPr>
              <a:t>e non sono rappresentativi né nell’universo </a:t>
            </a:r>
            <a:r>
              <a:rPr lang="it-IT" sz="1600" dirty="0" err="1">
                <a:solidFill>
                  <a:srgbClr val="C00000"/>
                </a:solidFill>
              </a:rPr>
              <a:t>UniTO</a:t>
            </a:r>
            <a:r>
              <a:rPr lang="it-IT" sz="1600" dirty="0">
                <a:solidFill>
                  <a:srgbClr val="C00000"/>
                </a:solidFill>
              </a:rPr>
              <a:t> in materia Internazionale, né riportano esaustivamente le loro attività.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73E321-2DCA-4748-B857-045DF0BDEA31}"/>
              </a:ext>
            </a:extLst>
          </p:cNvPr>
          <p:cNvSpPr txBox="1"/>
          <p:nvPr/>
        </p:nvSpPr>
        <p:spPr>
          <a:xfrm>
            <a:off x="1736436" y="4585441"/>
            <a:ext cx="8072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Importanza dell’esistenza di un </a:t>
            </a:r>
            <a:r>
              <a:rPr lang="it-IT" sz="2400" b="1" dirty="0">
                <a:solidFill>
                  <a:schemeClr val="tx1"/>
                </a:solidFill>
              </a:rPr>
              <a:t>BANDO DI SELEZIONE 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Rispetto della normativa legata alla </a:t>
            </a:r>
            <a:r>
              <a:rPr lang="it-IT" sz="2400" b="1" dirty="0">
                <a:solidFill>
                  <a:schemeClr val="tx1"/>
                </a:solidFill>
              </a:rPr>
              <a:t>trasparenza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Rispetto dell’</a:t>
            </a:r>
            <a:r>
              <a:rPr lang="it-IT" sz="2400" b="1" dirty="0">
                <a:solidFill>
                  <a:schemeClr val="tx1"/>
                </a:solidFill>
              </a:rPr>
              <a:t>equità di trattamento e opportunità</a:t>
            </a:r>
          </a:p>
        </p:txBody>
      </p:sp>
      <p:sp>
        <p:nvSpPr>
          <p:cNvPr id="9" name="Stella a 4 punte 8">
            <a:extLst>
              <a:ext uri="{FF2B5EF4-FFF2-40B4-BE49-F238E27FC236}">
                <a16:creationId xmlns:a16="http://schemas.microsoft.com/office/drawing/2014/main" id="{AAA79451-B932-4BC4-A080-3B8B59F099CC}"/>
              </a:ext>
            </a:extLst>
          </p:cNvPr>
          <p:cNvSpPr/>
          <p:nvPr/>
        </p:nvSpPr>
        <p:spPr>
          <a:xfrm>
            <a:off x="9518074" y="4585441"/>
            <a:ext cx="1062182" cy="1191490"/>
          </a:xfrm>
          <a:prstGeom prst="star4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3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E8600-98A9-42F9-B191-E5EA0B4E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ts val="4400"/>
            </a:pPr>
            <a:r>
              <a:rPr lang="it-IT" sz="3200" dirty="0">
                <a:solidFill>
                  <a:srgbClr val="FF0000"/>
                </a:solidFill>
                <a:latin typeface="+mj-lt"/>
              </a:rPr>
              <a:t>FOCUS - Come si attiva un </a:t>
            </a:r>
            <a:r>
              <a:rPr lang="it-IT" sz="3200" b="1" dirty="0">
                <a:solidFill>
                  <a:srgbClr val="FF0000"/>
                </a:solidFill>
                <a:latin typeface="+mj-lt"/>
              </a:rPr>
              <a:t>accordo Erasmus per studio? </a:t>
            </a:r>
            <a:r>
              <a:rPr lang="it-IT" sz="3200" dirty="0">
                <a:solidFill>
                  <a:srgbClr val="FF0000"/>
                </a:solidFill>
                <a:latin typeface="+mj-lt"/>
              </a:rPr>
              <a:t>(KA131)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4A9BFB-C447-432F-8D99-91E30FEC8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285" y="1987235"/>
            <a:ext cx="11235760" cy="3785492"/>
          </a:xfrm>
        </p:spPr>
        <p:txBody>
          <a:bodyPr>
            <a:normAutofit lnSpcReduction="10000"/>
          </a:bodyPr>
          <a:lstStyle/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Necessario </a:t>
            </a:r>
            <a:r>
              <a:rPr lang="it-IT" sz="2400" b="1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interesse strategico del Dipartimento        </a:t>
            </a:r>
            <a:r>
              <a:rPr lang="it-IT" sz="24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  <a:sym typeface="Arial"/>
              </a:rPr>
              <a:t>UIP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international.xxx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Accordo incardinato nel </a:t>
            </a:r>
            <a:r>
              <a:rPr lang="it-IT" sz="2400" b="1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Dipartimento di afferenza del docente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Interesse</a:t>
            </a:r>
            <a:r>
              <a:rPr lang="it-IT" sz="2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può essere manifestato da Istituzioni estere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Negoziazione/contenuti accordo     </a:t>
            </a:r>
            <a:r>
              <a:rPr lang="it-IT" sz="24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  <a:sym typeface="Arial"/>
              </a:rPr>
              <a:t>UIP</a:t>
            </a:r>
            <a:r>
              <a:rPr lang="it-IT" sz="2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con supporto e registrazione a cura Sezione di         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internationalexchange@unito.it</a:t>
            </a:r>
          </a:p>
          <a:p>
            <a:pPr marL="342900" lvl="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Eventuale negoziazione e stipula </a:t>
            </a:r>
            <a:r>
              <a:rPr lang="it-IT" sz="2400" b="1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accordo di cooperazione </a:t>
            </a:r>
            <a:r>
              <a:rPr lang="it-IT" sz="24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coinvolgimento della sezione        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internationalpartnerships@unito.it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0AFED6BA-A029-4204-8777-6A85E403C43A}"/>
              </a:ext>
            </a:extLst>
          </p:cNvPr>
          <p:cNvSpPr/>
          <p:nvPr/>
        </p:nvSpPr>
        <p:spPr>
          <a:xfrm>
            <a:off x="8164946" y="2193637"/>
            <a:ext cx="397163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8F291838-5B09-499D-B2CA-8D94E0A9CC62}"/>
              </a:ext>
            </a:extLst>
          </p:cNvPr>
          <p:cNvSpPr/>
          <p:nvPr/>
        </p:nvSpPr>
        <p:spPr>
          <a:xfrm>
            <a:off x="5897418" y="3879981"/>
            <a:ext cx="397163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006A5C4-C1D5-467E-AD4E-D85F68139F3B}"/>
              </a:ext>
            </a:extLst>
          </p:cNvPr>
          <p:cNvSpPr/>
          <p:nvPr/>
        </p:nvSpPr>
        <p:spPr>
          <a:xfrm>
            <a:off x="3343564" y="4184781"/>
            <a:ext cx="397163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FC135CDF-0E8D-4DBE-8A4C-BC3C28669DD3}"/>
              </a:ext>
            </a:extLst>
          </p:cNvPr>
          <p:cNvSpPr/>
          <p:nvPr/>
        </p:nvSpPr>
        <p:spPr>
          <a:xfrm>
            <a:off x="5321629" y="4996261"/>
            <a:ext cx="397163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4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067B4-A864-4794-AF38-286C1F4F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+mj-lt"/>
              </a:rPr>
              <a:t>Mobilità studenti </a:t>
            </a:r>
            <a:r>
              <a:rPr lang="it-IT" sz="3200" b="1" dirty="0">
                <a:solidFill>
                  <a:srgbClr val="FF0000"/>
                </a:solidFill>
                <a:latin typeface="+mj-lt"/>
              </a:rPr>
              <a:t>lato INCOMING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E62B49-A6EC-41C9-9617-9480E15A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285" y="1459345"/>
            <a:ext cx="9207006" cy="4608946"/>
          </a:xfrm>
        </p:spPr>
        <p:txBody>
          <a:bodyPr>
            <a:normAutofit fontScale="77500" lnSpcReduction="20000"/>
          </a:bodyPr>
          <a:lstStyle/>
          <a:p>
            <a:pPr marL="114300" indent="0" algn="just">
              <a:buNone/>
            </a:pPr>
            <a:r>
              <a:rPr lang="it-IT" sz="31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P</a:t>
            </a:r>
            <a:r>
              <a:rPr lang="en-US" sz="3100" b="1" i="0" dirty="0" err="1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rogetto</a:t>
            </a:r>
            <a:r>
              <a:rPr lang="en-US" sz="31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 Buddy – Do you need </a:t>
            </a:r>
            <a:r>
              <a:rPr lang="en-US" sz="3100" b="1" i="0" dirty="0" err="1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suppor</a:t>
            </a:r>
            <a:r>
              <a:rPr lang="en-US" sz="31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-TO?</a:t>
            </a:r>
            <a:r>
              <a:rPr lang="it-IT" sz="3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sz="3100" dirty="0">
                <a:latin typeface="Century Gothic" panose="020B0502020202020204" pitchFamily="34" charset="0"/>
              </a:rPr>
              <a:t>– </a:t>
            </a:r>
            <a:r>
              <a:rPr lang="it-IT" sz="3100" b="0" i="0" u="sng" dirty="0">
                <a:effectLst/>
                <a:latin typeface="Century Gothic" panose="020B0502020202020204" pitchFamily="34" charset="0"/>
                <a:hlinkClick r:id="rId2"/>
              </a:rPr>
              <a:t>bando-buddy@unito.it</a:t>
            </a:r>
            <a:endParaRPr lang="it-IT" sz="3100" b="0" i="0" u="sng" dirty="0">
              <a:effectLst/>
              <a:latin typeface="Century Gothic" panose="020B0502020202020204" pitchFamily="34" charset="0"/>
            </a:endParaRPr>
          </a:p>
          <a:p>
            <a:pPr marL="114300" indent="0" algn="just">
              <a:buNone/>
            </a:pPr>
            <a:r>
              <a:rPr lang="it-IT" sz="3100" dirty="0">
                <a:latin typeface="Century Gothic" panose="020B0502020202020204" pitchFamily="34" charset="0"/>
              </a:rPr>
              <a:t>Supporto </a:t>
            </a:r>
            <a:r>
              <a:rPr lang="it-IT" sz="3100" i="1" dirty="0">
                <a:latin typeface="Century Gothic" panose="020B0502020202020204" pitchFamily="34" charset="0"/>
              </a:rPr>
              <a:t>peer to peer </a:t>
            </a:r>
            <a:r>
              <a:rPr lang="it-IT" sz="3100" dirty="0">
                <a:latin typeface="Century Gothic" panose="020B0502020202020204" pitchFamily="34" charset="0"/>
              </a:rPr>
              <a:t>a studenti incoming </a:t>
            </a:r>
          </a:p>
          <a:p>
            <a:pPr marL="114300" indent="0" algn="just">
              <a:buNone/>
            </a:pPr>
            <a:endParaRPr lang="it-IT" sz="3100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it-IT" sz="3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International welcome office – ufficio accoglienza internazionale </a:t>
            </a:r>
            <a:r>
              <a:rPr lang="it-IT" sz="3100" b="0" i="0" u="sng" dirty="0">
                <a:effectLst/>
                <a:latin typeface="Titillium Web" panose="00000500000000000000" pitchFamily="2" charset="0"/>
                <a:hlinkClick r:id="rId3"/>
              </a:rPr>
              <a:t>international.welcome@unito.it</a:t>
            </a:r>
            <a:endParaRPr lang="it-IT" sz="3100" b="0" i="0" u="sng" dirty="0">
              <a:effectLst/>
              <a:latin typeface="Titillium Web" panose="00000500000000000000" pitchFamily="2" charset="0"/>
            </a:endParaRPr>
          </a:p>
          <a:p>
            <a:pPr marL="114300" indent="0">
              <a:buNone/>
            </a:pPr>
            <a:r>
              <a:rPr lang="it-IT" sz="31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Supporto a studenti internazionali per la richiesta di visto e permesso di soggiorno</a:t>
            </a:r>
          </a:p>
          <a:p>
            <a:pPr marL="114300" indent="0">
              <a:buNone/>
            </a:pPr>
            <a:endParaRPr lang="it-IT" sz="3100" u="sng" dirty="0">
              <a:latin typeface="Titillium Web" panose="00000500000000000000" pitchFamily="2" charset="0"/>
            </a:endParaRPr>
          </a:p>
          <a:p>
            <a:pPr marL="114300" indent="0">
              <a:buNone/>
            </a:pPr>
            <a:r>
              <a:rPr lang="it-IT" sz="3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Sezione Studenti Internazionali -</a:t>
            </a:r>
            <a:r>
              <a:rPr lang="it-IT" sz="3100" u="sng" dirty="0">
                <a:latin typeface="Titillium Web" panose="00000500000000000000" pitchFamily="2" charset="0"/>
              </a:rPr>
              <a:t> </a:t>
            </a:r>
            <a:r>
              <a:rPr lang="it-IT" sz="3100" b="0" i="0" u="sng" dirty="0">
                <a:effectLst/>
                <a:latin typeface="Titillium Web" panose="00000500000000000000" pitchFamily="2" charset="0"/>
                <a:hlinkClick r:id="rId4"/>
              </a:rPr>
              <a:t>internationalstudents@unito.it</a:t>
            </a:r>
            <a:endParaRPr lang="it-IT" sz="3100" u="sng" dirty="0">
              <a:latin typeface="Titillium Web" panose="00000500000000000000" pitchFamily="2" charset="0"/>
            </a:endParaRPr>
          </a:p>
          <a:p>
            <a:pPr marL="114300" indent="0">
              <a:buNone/>
            </a:pPr>
            <a:r>
              <a:rPr lang="it-IT" sz="31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Procedimenti di valutazione, riconoscimento e ammissione dei candidati internazionali con titolo estero ai corsi di studio</a:t>
            </a:r>
          </a:p>
          <a:p>
            <a:pPr marL="11430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F5106E-070E-4A7B-A013-73DDDF277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565" y="1330036"/>
            <a:ext cx="2419435" cy="19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77B9E-5C16-46CD-89F6-8637B932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+mj-lt"/>
              </a:rPr>
              <a:t>Come fare </a:t>
            </a:r>
            <a:r>
              <a:rPr lang="it-IT" sz="3600" b="1" dirty="0">
                <a:solidFill>
                  <a:srgbClr val="FF0000"/>
                </a:solidFill>
                <a:latin typeface="+mj-lt"/>
              </a:rPr>
              <a:t>promozione</a:t>
            </a:r>
            <a:r>
              <a:rPr lang="it-IT" sz="3600" dirty="0">
                <a:solidFill>
                  <a:srgbClr val="FF0000"/>
                </a:solidFill>
                <a:latin typeface="+mj-lt"/>
              </a:rPr>
              <a:t> per la mobilità Internazionale?</a:t>
            </a:r>
          </a:p>
        </p:txBody>
      </p:sp>
      <p:graphicFrame>
        <p:nvGraphicFramePr>
          <p:cNvPr id="9" name="Segnaposto SmartArt 8">
            <a:extLst>
              <a:ext uri="{FF2B5EF4-FFF2-40B4-BE49-F238E27FC236}">
                <a16:creationId xmlns:a16="http://schemas.microsoft.com/office/drawing/2014/main" id="{80CA286F-859C-4E86-BA0C-CCBE674F751B}"/>
              </a:ext>
            </a:extLst>
          </p:cNvPr>
          <p:cNvGraphicFramePr>
            <a:graphicFrameLocks noGrp="1"/>
          </p:cNvGraphicFramePr>
          <p:nvPr>
            <p:ph type="dgm" idx="2"/>
            <p:extLst>
              <p:ext uri="{D42A27DB-BD31-4B8C-83A1-F6EECF244321}">
                <p14:modId xmlns:p14="http://schemas.microsoft.com/office/powerpoint/2010/main" val="1913385613"/>
              </p:ext>
            </p:extLst>
          </p:nvPr>
        </p:nvGraphicFramePr>
        <p:xfrm>
          <a:off x="1293813" y="2386013"/>
          <a:ext cx="9428162" cy="384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97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08FE34-0B99-4172-B79E-645D36AE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015" y="861673"/>
            <a:ext cx="9749724" cy="45162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LA DIMENSIONE INTERNAZIONALE DI </a:t>
            </a:r>
            <a:r>
              <a:rPr lang="it-IT" dirty="0" err="1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UniTO</a:t>
            </a:r>
            <a:endParaRPr lang="it-IT" dirty="0">
              <a:solidFill>
                <a:srgbClr val="FF000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37B70D-F0B7-4E18-B89C-AF8581E4E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0341" y="1620884"/>
            <a:ext cx="4091559" cy="1941466"/>
          </a:xfrm>
        </p:spPr>
        <p:txBody>
          <a:bodyPr>
            <a:normAutofit/>
          </a:bodyPr>
          <a:lstStyle/>
          <a:p>
            <a:pPr marL="114300" indent="0">
              <a:spcAft>
                <a:spcPts val="1200"/>
              </a:spcAft>
              <a:buNone/>
            </a:pPr>
            <a:r>
              <a:rPr lang="it-IT" sz="2400" dirty="0">
                <a:latin typeface="Century Gothic" panose="020B0502020202020204" pitchFamily="34" charset="0"/>
              </a:rPr>
              <a:t>Accordi di </a:t>
            </a:r>
            <a:r>
              <a:rPr lang="it-IT" sz="2400" b="1" dirty="0">
                <a:latin typeface="Century Gothic" panose="020B0502020202020204" pitchFamily="34" charset="0"/>
              </a:rPr>
              <a:t>cooperazione internazionale</a:t>
            </a:r>
            <a:r>
              <a:rPr lang="it-IT" sz="2400" dirty="0">
                <a:latin typeface="Century Gothic" panose="020B0502020202020204" pitchFamily="34" charset="0"/>
              </a:rPr>
              <a:t> con </a:t>
            </a:r>
            <a:r>
              <a:rPr lang="it-IT" sz="2400" b="1" dirty="0">
                <a:latin typeface="Century Gothic" panose="020B0502020202020204" pitchFamily="34" charset="0"/>
              </a:rPr>
              <a:t>500 università</a:t>
            </a:r>
            <a:r>
              <a:rPr lang="it-IT" sz="2400" dirty="0">
                <a:latin typeface="Century Gothic" panose="020B0502020202020204" pitchFamily="34" charset="0"/>
              </a:rPr>
              <a:t> in </a:t>
            </a:r>
            <a:r>
              <a:rPr lang="it-IT" sz="2400" b="1" dirty="0">
                <a:latin typeface="Century Gothic" panose="020B0502020202020204" pitchFamily="34" charset="0"/>
              </a:rPr>
              <a:t>80 paesi </a:t>
            </a:r>
            <a:r>
              <a:rPr lang="it-IT" sz="2400" dirty="0">
                <a:latin typeface="Century Gothic" panose="020B0502020202020204" pitchFamily="34" charset="0"/>
              </a:rPr>
              <a:t>nel mondo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02A0AF-B6C3-4EEF-91E2-FB942271D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15" y="2239628"/>
            <a:ext cx="5754811" cy="412459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4BA9A1-82C5-4896-9D54-332F47020DCD}"/>
              </a:ext>
            </a:extLst>
          </p:cNvPr>
          <p:cNvSpPr txBox="1"/>
          <p:nvPr/>
        </p:nvSpPr>
        <p:spPr>
          <a:xfrm>
            <a:off x="7410450" y="3562350"/>
            <a:ext cx="43338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TEMA DI OGGI:</a:t>
            </a:r>
            <a:r>
              <a:rPr lang="it-IT" sz="2400" b="1" dirty="0">
                <a:latin typeface="Century Gothic" panose="020B0502020202020204" pitchFamily="34" charset="0"/>
              </a:rPr>
              <a:t> Opportunità ISTITUZIONALI di mobilità internazionale </a:t>
            </a:r>
            <a:r>
              <a:rPr lang="it-IT" sz="2400" dirty="0">
                <a:latin typeface="Century Gothic" panose="020B0502020202020204" pitchFamily="34" charset="0"/>
              </a:rPr>
              <a:t>– DOCENTI/ STUDENTI/PERSONALE TA - nell’ambito di </a:t>
            </a:r>
            <a:r>
              <a:rPr lang="it-IT" sz="2400" b="1" dirty="0">
                <a:latin typeface="Century Gothic" panose="020B0502020202020204" pitchFamily="34" charset="0"/>
              </a:rPr>
              <a:t>VARI PROGRAMMI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736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565067" y="-123767"/>
            <a:ext cx="99749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it-IT" sz="3200" b="1" dirty="0">
                <a:solidFill>
                  <a:srgbClr val="FF0000"/>
                </a:solidFill>
                <a:latin typeface="+mj-lt"/>
              </a:rPr>
              <a:t>Punti di attenzione</a:t>
            </a:r>
            <a:endParaRPr b="1" dirty="0">
              <a:latin typeface="+mn-lt"/>
            </a:endParaRPr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352631" y="961650"/>
            <a:ext cx="11235760" cy="56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defTabSz="457200">
              <a:lnSpc>
                <a:spcPct val="100000"/>
              </a:lnSpc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it-IT" sz="2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Diverse tipologie di accordi con diverse finalità </a:t>
            </a:r>
            <a:r>
              <a:rPr lang="it-IT" sz="2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– esempio accordo di cooperazione // Inter-Institutional Agreement per mobilità Erasmus </a:t>
            </a:r>
          </a:p>
          <a:p>
            <a:pPr marL="342900" lvl="0" defTabSz="457200">
              <a:lnSpc>
                <a:spcPct val="100000"/>
              </a:lnSpc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it-IT" sz="2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Diversi uffici che si occupano di </a:t>
            </a:r>
            <a:r>
              <a:rPr lang="it-IT" sz="2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diversi programmi di mobilità</a:t>
            </a:r>
          </a:p>
          <a:p>
            <a:pPr marL="342900" lvl="0" defTabSz="457200">
              <a:lnSpc>
                <a:spcPct val="100000"/>
              </a:lnSpc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it-IT" sz="2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Cosa si intende per terminologia </a:t>
            </a:r>
            <a:r>
              <a:rPr lang="it-IT" sz="2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Paesi </a:t>
            </a:r>
            <a:r>
              <a:rPr lang="it-IT" sz="2200" b="1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Programme</a:t>
            </a:r>
            <a:r>
              <a:rPr lang="it-IT" sz="2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 e </a:t>
            </a:r>
            <a:r>
              <a:rPr lang="it-IT" sz="2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Paesi Partner Countries</a:t>
            </a:r>
          </a:p>
          <a:p>
            <a:pPr marL="342900" lvl="0" defTabSz="457200">
              <a:lnSpc>
                <a:spcPct val="100000"/>
              </a:lnSpc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it-IT" sz="2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ECTS</a:t>
            </a:r>
            <a:r>
              <a:rPr lang="it-IT" sz="2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 - </a:t>
            </a:r>
            <a:r>
              <a:rPr lang="it-IT" sz="22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European</a:t>
            </a:r>
            <a:r>
              <a:rPr lang="it-IT" sz="2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 Credit Transfer and </a:t>
            </a:r>
            <a:r>
              <a:rPr lang="it-IT" sz="22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Accumulation</a:t>
            </a:r>
            <a:r>
              <a:rPr lang="it-IT" sz="2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 System è il sistema europeo di trasferimento e accumulo dei crediti, cioè il "volume di apprendimento basato sui risultati di apprendimento definiti e sul carico di lavoro associato" per l'istruzione superiore nell'Unione europea e in altri paesi europei che collaborano</a:t>
            </a:r>
          </a:p>
          <a:p>
            <a:pPr marL="342900" lvl="0" defTabSz="457200">
              <a:lnSpc>
                <a:spcPct val="100000"/>
              </a:lnSpc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it-IT" sz="2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Figure coinvolte lato docenti </a:t>
            </a:r>
            <a:r>
              <a:rPr lang="it-IT" sz="2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differenza fra referente di accordo/scambio  // responsabile didattico per corso di laurea </a:t>
            </a:r>
          </a:p>
          <a:p>
            <a:pPr marL="342900" lvl="0" defTabSz="457200">
              <a:lnSpc>
                <a:spcPct val="100000"/>
              </a:lnSpc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it-IT" sz="2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Importanza del </a:t>
            </a:r>
            <a:r>
              <a:rPr lang="it-IT" sz="2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rispetto delle finestre temporali </a:t>
            </a:r>
            <a:r>
              <a:rPr lang="it-IT" sz="2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di stipula accori e candidatura ai bandi!</a:t>
            </a:r>
          </a:p>
          <a:p>
            <a:pPr marL="342900" lvl="0" defTabSz="457200">
              <a:lnSpc>
                <a:spcPct val="100000"/>
              </a:lnSpc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it-IT" sz="2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N.B. per ottenere un finanziamento </a:t>
            </a:r>
            <a:r>
              <a:rPr lang="it-IT" sz="2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mobilità studenti </a:t>
            </a:r>
            <a:r>
              <a:rPr lang="it-IT" sz="2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è necessario partecipare ad una </a:t>
            </a:r>
            <a:r>
              <a:rPr lang="it-IT" sz="2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procedura di selezione tramite bando</a:t>
            </a:r>
          </a:p>
          <a:p>
            <a:pPr marL="342900" lvl="0" defTabSz="457200">
              <a:lnSpc>
                <a:spcPct val="100000"/>
              </a:lnSpc>
              <a:buClr>
                <a:srgbClr val="A53010"/>
              </a:buClr>
              <a:buSzTx/>
              <a:buFont typeface="Wingdings 3" charset="2"/>
              <a:buChar char=""/>
            </a:pPr>
            <a:endParaRPr lang="it-IT" sz="1800" kern="12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+mn-ea"/>
              <a:cs typeface="+mn-c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AC7AF-DF5A-49EA-A93A-98F6C88C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432" y="18473"/>
            <a:ext cx="9347790" cy="132556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+mj-lt"/>
              </a:rPr>
              <a:t>Mobilità </a:t>
            </a:r>
            <a:r>
              <a:rPr lang="it-IT" sz="3600" b="1" dirty="0">
                <a:solidFill>
                  <a:srgbClr val="FF0000"/>
                </a:solidFill>
                <a:latin typeface="+mj-lt"/>
              </a:rPr>
              <a:t>Erasmus P.T.A.</a:t>
            </a:r>
            <a:br>
              <a:rPr lang="it-IT" sz="3600" dirty="0">
                <a:solidFill>
                  <a:srgbClr val="FF0000"/>
                </a:solidFill>
                <a:latin typeface="+mj-lt"/>
              </a:rPr>
            </a:br>
            <a:r>
              <a:rPr lang="it-IT" sz="3600" dirty="0">
                <a:solidFill>
                  <a:srgbClr val="FF0000"/>
                </a:solidFill>
                <a:latin typeface="+mj-lt"/>
              </a:rPr>
              <a:t>Personale Tecnico Amministrativo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0BBD5E-93F7-4918-A7D2-D57CB4BC2A97}"/>
              </a:ext>
            </a:extLst>
          </p:cNvPr>
          <p:cNvSpPr txBox="1"/>
          <p:nvPr/>
        </p:nvSpPr>
        <p:spPr>
          <a:xfrm>
            <a:off x="731108" y="955829"/>
            <a:ext cx="1046336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latin typeface="Century Gothic" panose="020B0502020202020204" pitchFamily="34" charset="0"/>
            </a:endParaRP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aperto a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personale tecnico amministrativo a tempo determinato e indeterminato</a:t>
            </a:r>
            <a:r>
              <a:rPr lang="it-IT" sz="2000" dirty="0">
                <a:latin typeface="Century Gothic" panose="020B0502020202020204" pitchFamily="34" charset="0"/>
              </a:rPr>
              <a:t> 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(Operatore, Collaboratore, Funzionario, Elevata Professionalità) 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mobilità fisica 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– no ammessa mobilità virtuale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Attività  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corsi di formazione / esperienze di </a:t>
            </a:r>
            <a:r>
              <a:rPr lang="it-IT" sz="2000" i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job </a:t>
            </a:r>
            <a:r>
              <a:rPr lang="it-IT" sz="2000" i="1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shadowing</a:t>
            </a:r>
            <a:r>
              <a:rPr lang="it-IT" sz="2000" i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Durata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minimo 2 gg (esclusi i giorni di viaggio) massima 5 gg (esclusi eventuali 2 gg di viaggio)</a:t>
            </a:r>
            <a:endParaRPr lang="it-IT" sz="2000" b="1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lef" panose="00000500000000000000" pitchFamily="2" charset="-79"/>
            </a:endParaRP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Destinazioni</a:t>
            </a:r>
          </a:p>
          <a:p>
            <a:pPr lvl="0" algn="just" defTabSz="457200">
              <a:spcAft>
                <a:spcPts val="1200"/>
              </a:spcAft>
              <a:buClr>
                <a:srgbClr val="A53010"/>
              </a:buClr>
            </a:pP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Istituti di Istruzione Superiore/Atenei di Paesi </a:t>
            </a:r>
            <a:r>
              <a:rPr lang="it-IT" sz="20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Programme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(Paesi Partecipanti al Programma), Stati membri dell'UE e paesi terzi associati al programma Erasmus+ (Islanda, Liechtenstein, Norvegia, Macedonia del Nord, Serbia, Turchia) </a:t>
            </a:r>
          </a:p>
          <a:p>
            <a:pPr lvl="0" algn="just" defTabSz="457200">
              <a:spcAft>
                <a:spcPts val="1200"/>
              </a:spcAft>
              <a:buClr>
                <a:srgbClr val="A53010"/>
              </a:buClr>
            </a:pP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Tutte le università di Paesi </a:t>
            </a:r>
            <a:r>
              <a:rPr lang="it-IT" sz="20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Programme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titolari di Erasmus Charter for </a:t>
            </a:r>
            <a:r>
              <a:rPr lang="it-IT" sz="20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Higher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</a:t>
            </a:r>
            <a:r>
              <a:rPr lang="it-IT" sz="20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Education</a:t>
            </a:r>
            <a:r>
              <a:rPr lang="it-IT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(ECHE); Istituti di Istruzione Superiore/Atenei di Paesi Partner: Regno Unito e Svizzera</a:t>
            </a:r>
          </a:p>
          <a:p>
            <a:pPr lvl="0" algn="just" defTabSz="457200">
              <a:spcAft>
                <a:spcPts val="1200"/>
              </a:spcAft>
              <a:buClr>
                <a:srgbClr val="A53010"/>
              </a:buClr>
            </a:pPr>
            <a:r>
              <a:rPr lang="it-IT" sz="2000" b="1" kern="1200" dirty="0">
                <a:solidFill>
                  <a:srgbClr val="C00000"/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Programma nuovo: chiedere informazioni al proprio servizio internazionale di Polo</a:t>
            </a:r>
          </a:p>
        </p:txBody>
      </p:sp>
    </p:spTree>
    <p:extLst>
      <p:ext uri="{BB962C8B-B14F-4D97-AF65-F5344CB8AC3E}">
        <p14:creationId xmlns:p14="http://schemas.microsoft.com/office/powerpoint/2010/main" val="202657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2451341" y="5357091"/>
            <a:ext cx="6611106" cy="84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65A"/>
              </a:buClr>
              <a:buSzPts val="2400"/>
              <a:buNone/>
            </a:pPr>
            <a:r>
              <a:rPr lang="it-IT" sz="3600" dirty="0">
                <a:solidFill>
                  <a:srgbClr val="A50021"/>
                </a:solidFill>
                <a:latin typeface="+mj-lt"/>
              </a:rPr>
              <a:t>GRAZIE PER L’ATTENZIONE</a:t>
            </a:r>
            <a:endParaRPr sz="36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EB929452-1148-48DF-AED6-158622A60E47}"/>
              </a:ext>
            </a:extLst>
          </p:cNvPr>
          <p:cNvSpPr/>
          <p:nvPr/>
        </p:nvSpPr>
        <p:spPr>
          <a:xfrm>
            <a:off x="7952509" y="1275772"/>
            <a:ext cx="2706255" cy="228138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200" dirty="0">
                <a:solidFill>
                  <a:srgbClr val="C00000"/>
                </a:solidFill>
              </a:rPr>
              <a:t>Q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56338CE-3F89-45B5-9DC4-B0491060E9BC}"/>
              </a:ext>
            </a:extLst>
          </p:cNvPr>
          <p:cNvSpPr/>
          <p:nvPr/>
        </p:nvSpPr>
        <p:spPr>
          <a:xfrm>
            <a:off x="9832110" y="2512291"/>
            <a:ext cx="2193636" cy="22813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200" dirty="0">
                <a:solidFill>
                  <a:srgbClr val="C0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863343" y="97521"/>
            <a:ext cx="9749724" cy="92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it-IT" sz="4000" dirty="0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I NUMERI</a:t>
            </a:r>
            <a:endParaRPr sz="4000" dirty="0">
              <a:solidFill>
                <a:srgbClr val="FF000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F32696A-C8B8-A9EA-4A33-F56814D05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037336"/>
              </p:ext>
            </p:extLst>
          </p:nvPr>
        </p:nvGraphicFramePr>
        <p:xfrm>
          <a:off x="1863343" y="1021699"/>
          <a:ext cx="8385558" cy="514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186">
                  <a:extLst>
                    <a:ext uri="{9D8B030D-6E8A-4147-A177-3AD203B41FA5}">
                      <a16:colId xmlns:a16="http://schemas.microsoft.com/office/drawing/2014/main" val="1875568125"/>
                    </a:ext>
                  </a:extLst>
                </a:gridCol>
                <a:gridCol w="2795186">
                  <a:extLst>
                    <a:ext uri="{9D8B030D-6E8A-4147-A177-3AD203B41FA5}">
                      <a16:colId xmlns:a16="http://schemas.microsoft.com/office/drawing/2014/main" val="3584839821"/>
                    </a:ext>
                  </a:extLst>
                </a:gridCol>
                <a:gridCol w="2795186">
                  <a:extLst>
                    <a:ext uri="{9D8B030D-6E8A-4147-A177-3AD203B41FA5}">
                      <a16:colId xmlns:a16="http://schemas.microsoft.com/office/drawing/2014/main" val="1075863549"/>
                    </a:ext>
                  </a:extLst>
                </a:gridCol>
              </a:tblGrid>
              <a:tr h="435076">
                <a:tc>
                  <a:txBody>
                    <a:bodyPr/>
                    <a:lstStyle/>
                    <a:p>
                      <a:r>
                        <a:rPr lang="it-IT" sz="1200" dirty="0"/>
                        <a:t>PROGRAMMI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SPESA (approssimativa)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659326"/>
                  </a:ext>
                </a:extLst>
              </a:tr>
              <a:tr h="823659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Erasmus+ Studio</a:t>
                      </a:r>
                      <a:endParaRPr lang="it-IT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entury Gothic" panose="020B0502020202020204" pitchFamily="34" charset="0"/>
                        </a:rPr>
                        <a:t>4 milioni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entury Gothic" panose="020B0502020202020204" pitchFamily="34" charset="0"/>
                        </a:rPr>
                        <a:t>Call 2023-24: </a:t>
                      </a:r>
                      <a:br>
                        <a:rPr lang="it-IT" sz="1600" dirty="0">
                          <a:latin typeface="Century Gothic" panose="020B0502020202020204" pitchFamily="34" charset="0"/>
                        </a:rPr>
                      </a:br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1571 </a:t>
                      </a:r>
                      <a:r>
                        <a:rPr lang="it-IT" sz="1600" b="1" dirty="0" err="1">
                          <a:latin typeface="Century Gothic" panose="020B0502020202020204" pitchFamily="34" charset="0"/>
                        </a:rPr>
                        <a:t>outgoing</a:t>
                      </a:r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, </a:t>
                      </a:r>
                      <a:br>
                        <a:rPr lang="it-IT" sz="1600" b="1" dirty="0">
                          <a:latin typeface="Century Gothic" panose="020B0502020202020204" pitchFamily="34" charset="0"/>
                        </a:rPr>
                      </a:br>
                      <a:r>
                        <a:rPr lang="it-IT" sz="1600" dirty="0">
                          <a:latin typeface="Century Gothic" panose="020B0502020202020204" pitchFamily="34" charset="0"/>
                        </a:rPr>
                        <a:t>1154 incoming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408657"/>
                  </a:ext>
                </a:extLst>
              </a:tr>
              <a:tr h="1464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Erasmus+ Partner Countries (KA171)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Century Gothic" panose="020B0502020202020204" pitchFamily="34" charset="0"/>
                        </a:rPr>
                        <a:t>1.5 milioni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Century Gothic" panose="020B0502020202020204" pitchFamily="34" charset="0"/>
                        </a:rPr>
                        <a:t>Call 2023: 18 progetti </a:t>
                      </a:r>
                      <a:r>
                        <a:rPr lang="it-IT" sz="1400" dirty="0">
                          <a:latin typeface="Century Gothic" panose="020B0502020202020204" pitchFamily="34" charset="0"/>
                        </a:rPr>
                        <a:t>(Albania, Marocco, India, </a:t>
                      </a:r>
                      <a:r>
                        <a:rPr lang="it-IT" sz="1400" dirty="0" err="1">
                          <a:latin typeface="Century Gothic" panose="020B0502020202020204" pitchFamily="34" charset="0"/>
                        </a:rPr>
                        <a:t>Vietanm</a:t>
                      </a:r>
                      <a:r>
                        <a:rPr lang="it-IT" sz="1400" dirty="0">
                          <a:latin typeface="Century Gothic" panose="020B0502020202020204" pitchFamily="34" charset="0"/>
                        </a:rPr>
                        <a:t>, Madagascar, Uganda, Canada, Giappone, Libano, Israele, Taiwan, ecc.)</a:t>
                      </a:r>
                      <a:r>
                        <a:rPr lang="it-IT" sz="16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316 mobilità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898171"/>
                  </a:ext>
                </a:extLst>
              </a:tr>
              <a:tr h="579612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Erasmus+ Traineeship</a:t>
                      </a:r>
                      <a:endParaRPr lang="it-IT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Century Gothic" panose="020B0502020202020204" pitchFamily="34" charset="0"/>
                        </a:rPr>
                        <a:t>500 mila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Century Gothic" panose="020B0502020202020204" pitchFamily="34" charset="0"/>
                        </a:rPr>
                        <a:t>2022-23: </a:t>
                      </a:r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508 mobilità </a:t>
                      </a:r>
                      <a:r>
                        <a:rPr lang="it-IT" sz="1600" dirty="0">
                          <a:latin typeface="Century Gothic" panose="020B0502020202020204" pitchFamily="34" charset="0"/>
                        </a:rPr>
                        <a:t>effettuate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68852"/>
                  </a:ext>
                </a:extLst>
              </a:tr>
              <a:tr h="579612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Teaching staff</a:t>
                      </a:r>
                      <a:endParaRPr lang="it-IT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entury Gothic" panose="020B0502020202020204" pitchFamily="34" charset="0"/>
                        </a:rPr>
                        <a:t>80 mila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entury Gothic" panose="020B0502020202020204" pitchFamily="34" charset="0"/>
                        </a:rPr>
                        <a:t>2022-23: </a:t>
                      </a:r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85 mobilità </a:t>
                      </a:r>
                      <a:r>
                        <a:rPr lang="it-IT" sz="1600" dirty="0">
                          <a:latin typeface="Century Gothic" panose="020B0502020202020204" pitchFamily="34" charset="0"/>
                        </a:rPr>
                        <a:t>effettuate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90286"/>
                  </a:ext>
                </a:extLst>
              </a:tr>
              <a:tr h="435076">
                <a:tc>
                  <a:txBody>
                    <a:bodyPr/>
                    <a:lstStyle/>
                    <a:p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BIP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entury Gothic" panose="020B0502020202020204" pitchFamily="34" charset="0"/>
                        </a:rPr>
                        <a:t>70 mila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entury Gothic" panose="020B0502020202020204" pitchFamily="34" charset="0"/>
                        </a:rPr>
                        <a:t>2024: </a:t>
                      </a:r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65 mobilità </a:t>
                      </a:r>
                      <a:r>
                        <a:rPr lang="it-IT" sz="1600" dirty="0">
                          <a:latin typeface="Century Gothic" panose="020B0502020202020204" pitchFamily="34" charset="0"/>
                        </a:rPr>
                        <a:t>previste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984304"/>
                  </a:ext>
                </a:extLst>
              </a:tr>
              <a:tr h="823659">
                <a:tc>
                  <a:txBody>
                    <a:bodyPr/>
                    <a:lstStyle/>
                    <a:p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Staff training +</a:t>
                      </a:r>
                    </a:p>
                    <a:p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Supporto</a:t>
                      </a:r>
                      <a:r>
                        <a:rPr lang="en-US" sz="16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600" b="0" i="1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all'organizzazione</a:t>
                      </a:r>
                      <a:endParaRPr lang="it-IT" sz="1600" i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i="1" dirty="0">
                          <a:latin typeface="Century Gothic" panose="020B0502020202020204" pitchFamily="34" charset="0"/>
                        </a:rPr>
                        <a:t>500 mila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i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44053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EB40FD-ED7A-4281-8C89-113C9AAE0B68}"/>
              </a:ext>
            </a:extLst>
          </p:cNvPr>
          <p:cNvSpPr txBox="1"/>
          <p:nvPr/>
        </p:nvSpPr>
        <p:spPr>
          <a:xfrm>
            <a:off x="1863344" y="6249754"/>
            <a:ext cx="846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di cui oltre 2 milioni dal Fondo Giovani Miur (FGM)</a:t>
            </a:r>
          </a:p>
        </p:txBody>
      </p:sp>
    </p:spTree>
    <p:extLst>
      <p:ext uri="{BB962C8B-B14F-4D97-AF65-F5344CB8AC3E}">
        <p14:creationId xmlns:p14="http://schemas.microsoft.com/office/powerpoint/2010/main" val="184992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534191" y="355981"/>
            <a:ext cx="9749724" cy="92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it-IT" sz="4000" dirty="0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CONCETTI CHIAVE della </a:t>
            </a:r>
            <a:r>
              <a:rPr lang="it-IT" sz="4000" b="1" dirty="0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MOBILITA’ INTERNAZIONALE</a:t>
            </a:r>
            <a:endParaRPr sz="4000" b="1" dirty="0">
              <a:solidFill>
                <a:srgbClr val="FF000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431284-313E-4A68-9E02-08878D9E8083}"/>
              </a:ext>
            </a:extLst>
          </p:cNvPr>
          <p:cNvSpPr txBox="1"/>
          <p:nvPr/>
        </p:nvSpPr>
        <p:spPr>
          <a:xfrm>
            <a:off x="1252832" y="1280160"/>
            <a:ext cx="921447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spcAft>
                <a:spcPts val="1200"/>
              </a:spcAft>
              <a:buClr>
                <a:srgbClr val="A53010"/>
              </a:buClr>
            </a:pPr>
            <a:endParaRPr lang="it-IT" sz="2400" b="1" u="sng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lef" panose="00000500000000000000" pitchFamily="2" charset="-79"/>
            </a:endParaRPr>
          </a:p>
          <a:p>
            <a:pPr marL="342900" lvl="2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periodo di studio, di tirocinio, di ricerca tesi o di attività didattica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all’estero (</a:t>
            </a:r>
            <a:r>
              <a:rPr lang="it-IT" sz="2400" i="1" kern="1200" dirty="0">
                <a:solidFill>
                  <a:prstClr val="black"/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mobilità in uscita - </a:t>
            </a:r>
            <a:r>
              <a:rPr lang="it-IT" sz="2400" b="1" i="1" kern="1200" dirty="0" err="1">
                <a:solidFill>
                  <a:srgbClr val="FF0000"/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outgoing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) </a:t>
            </a:r>
          </a:p>
          <a:p>
            <a:pPr marL="342900" lvl="2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periodo di studio, di tirocinio, di ricerca tesi o di attività didattica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svolto presso </a:t>
            </a:r>
            <a:r>
              <a:rPr lang="it-IT" sz="24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uniTO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da parte di studenti e docenti di università straniere (</a:t>
            </a:r>
            <a:r>
              <a:rPr lang="it-IT" sz="2400" i="1" kern="1200" dirty="0">
                <a:solidFill>
                  <a:prstClr val="black"/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mobilità in entrata - </a:t>
            </a:r>
            <a:r>
              <a:rPr lang="it-IT" sz="2400" b="1" i="1" kern="1200" dirty="0">
                <a:solidFill>
                  <a:srgbClr val="FF0000"/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incoming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)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I </a:t>
            </a: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CFU CONSEGUITI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in mobilità sono interamente riconosciuti (se presente accordo alla base della mobilità) – definiti </a:t>
            </a: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ECTS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- </a:t>
            </a:r>
            <a:r>
              <a:rPr lang="it-IT" sz="2400" i="1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European</a:t>
            </a:r>
            <a:r>
              <a:rPr lang="it-IT" sz="2400" i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Credit Transfer and </a:t>
            </a:r>
            <a:r>
              <a:rPr lang="it-IT" sz="2400" i="1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Accumulation</a:t>
            </a:r>
            <a:r>
              <a:rPr lang="it-IT" sz="2400" i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System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è il sistema europeo di trasferimento e accumulo dei crediti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251BC6-5052-4CC5-87C4-A0B7D305B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9014" y="533400"/>
            <a:ext cx="9749724" cy="5745047"/>
          </a:xfrm>
        </p:spPr>
        <p:txBody>
          <a:bodyPr/>
          <a:lstStyle/>
          <a:p>
            <a:pPr marL="342900" lvl="0" indent="-342900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Mobilità regolamentata da un </a:t>
            </a:r>
            <a:r>
              <a:rPr lang="it-IT" sz="28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accordo di cooperazione </a:t>
            </a:r>
            <a:r>
              <a:rPr lang="it-IT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(che può essere declinato </a:t>
            </a:r>
            <a:r>
              <a:rPr lang="it-IT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a sua volta </a:t>
            </a:r>
            <a:r>
              <a:rPr lang="it-IT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in un accordo che definisce nel dettaglio la mobilità)</a:t>
            </a:r>
          </a:p>
          <a:p>
            <a:pPr marL="342900" lvl="0" indent="-342900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Mobilità regolata da un </a:t>
            </a:r>
            <a:r>
              <a:rPr lang="it-IT" sz="28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bando di selezione, </a:t>
            </a:r>
            <a:r>
              <a:rPr lang="it-IT" sz="2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che ne specifica tempistiche, requisiti, modalità di candidatura - deve essere offerta attraverso </a:t>
            </a:r>
            <a:r>
              <a:rPr lang="it-IT" sz="28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modalità trasparenti ed eque di selezione</a:t>
            </a:r>
            <a:endParaRPr lang="it-IT" sz="2000" b="1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60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8CE25D76-FC21-4DA0-8DE3-AD7D309A6D6F}"/>
              </a:ext>
            </a:extLst>
          </p:cNvPr>
          <p:cNvSpPr/>
          <p:nvPr/>
        </p:nvSpPr>
        <p:spPr>
          <a:xfrm rot="312073">
            <a:off x="870453" y="3779650"/>
            <a:ext cx="3792818" cy="344945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cs typeface="Alef" panose="00000500000000000000" pitchFamily="2" charset="-79"/>
              </a:rPr>
              <a:t>Mobilità </a:t>
            </a:r>
            <a:r>
              <a:rPr lang="it-IT" sz="2400" b="1" dirty="0">
                <a:solidFill>
                  <a:schemeClr val="tx1"/>
                </a:solidFill>
                <a:cs typeface="Alef" panose="00000500000000000000" pitchFamily="2" charset="-79"/>
              </a:rPr>
              <a:t>Erasmus+ per Studio</a:t>
            </a:r>
            <a:r>
              <a:rPr lang="it-IT" sz="2400" dirty="0">
                <a:solidFill>
                  <a:schemeClr val="tx1"/>
                </a:solidFill>
                <a:cs typeface="Alef" panose="00000500000000000000" pitchFamily="2" charset="-79"/>
              </a:rPr>
              <a:t> </a:t>
            </a:r>
            <a:r>
              <a:rPr lang="it-IT" sz="2400" dirty="0">
                <a:solidFill>
                  <a:schemeClr val="bg2"/>
                </a:solidFill>
                <a:cs typeface="Alef" panose="00000500000000000000" pitchFamily="2" charset="-79"/>
              </a:rPr>
              <a:t>(Key Action 131)</a:t>
            </a:r>
            <a:r>
              <a:rPr lang="it-IT" sz="2400" dirty="0">
                <a:solidFill>
                  <a:schemeClr val="tx1"/>
                </a:solidFill>
                <a:cs typeface="Alef" panose="00000500000000000000" pitchFamily="2" charset="-79"/>
              </a:rPr>
              <a:t>: 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cs typeface="Alef" panose="00000500000000000000" pitchFamily="2" charset="-79"/>
              </a:rPr>
              <a:t>mobilità per </a:t>
            </a:r>
            <a:r>
              <a:rPr lang="it-IT" sz="2000" b="1" dirty="0">
                <a:solidFill>
                  <a:schemeClr val="tx1"/>
                </a:solidFill>
                <a:cs typeface="Alef" panose="00000500000000000000" pitchFamily="2" charset="-79"/>
              </a:rPr>
              <a:t>studenti</a:t>
            </a:r>
            <a:r>
              <a:rPr lang="it-IT" sz="2000" dirty="0">
                <a:solidFill>
                  <a:schemeClr val="tx1"/>
                </a:solidFill>
                <a:cs typeface="Alef" panose="00000500000000000000" pitchFamily="2" charset="-79"/>
              </a:rPr>
              <a:t> per corsi, ricerca tesi e (eventualmente) tirocinio</a:t>
            </a:r>
            <a:endParaRPr lang="it-IT" sz="2000" dirty="0">
              <a:solidFill>
                <a:srgbClr val="C00000"/>
              </a:solidFill>
              <a:cs typeface="Alef" panose="00000500000000000000" pitchFamily="2" charset="-79"/>
            </a:endParaRPr>
          </a:p>
          <a:p>
            <a:pPr algn="ctr"/>
            <a:endParaRPr lang="it-IT" sz="2400" dirty="0">
              <a:solidFill>
                <a:schemeClr val="tx1"/>
              </a:solidFill>
              <a:cs typeface="Alef" panose="00000500000000000000" pitchFamily="2" charset="-79"/>
            </a:endParaRPr>
          </a:p>
        </p:txBody>
      </p: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720693" y="-234181"/>
            <a:ext cx="97543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</a:rPr>
              <a:t>OPPORTUNITA’ presso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</a:rPr>
              <a:t>UniTO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8" name="Google Shape;68;p5"/>
          <p:cNvSpPr>
            <a:spLocks noGrp="1"/>
          </p:cNvSpPr>
          <p:nvPr>
            <p:ph type="dgm" idx="2"/>
          </p:nvPr>
        </p:nvSpPr>
        <p:spPr>
          <a:xfrm>
            <a:off x="582926" y="714059"/>
            <a:ext cx="10747248" cy="535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1) Finanziamento: Agenzia Nazionale Erasmus+ INDIRE</a:t>
            </a: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FD02D4AD-190B-456C-9EF1-F001F0C1DB60}"/>
              </a:ext>
            </a:extLst>
          </p:cNvPr>
          <p:cNvSpPr/>
          <p:nvPr/>
        </p:nvSpPr>
        <p:spPr>
          <a:xfrm>
            <a:off x="4458103" y="1261702"/>
            <a:ext cx="3950562" cy="27432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cs typeface="Alef" panose="00000500000000000000" pitchFamily="2" charset="-79"/>
              </a:rPr>
              <a:t>Mobilità </a:t>
            </a:r>
            <a:r>
              <a:rPr lang="it-IT" sz="2400" b="1" dirty="0">
                <a:solidFill>
                  <a:schemeClr val="tx1"/>
                </a:solidFill>
                <a:cs typeface="Alef" panose="00000500000000000000" pitchFamily="2" charset="-79"/>
              </a:rPr>
              <a:t>Erasmus+ </a:t>
            </a:r>
            <a:r>
              <a:rPr lang="it-IT" sz="2400" b="1" dirty="0" err="1">
                <a:solidFill>
                  <a:schemeClr val="tx1"/>
                </a:solidFill>
                <a:cs typeface="Alef" panose="00000500000000000000" pitchFamily="2" charset="-79"/>
              </a:rPr>
              <a:t>Traineeship</a:t>
            </a:r>
            <a:r>
              <a:rPr lang="it-IT" sz="2400" b="1" dirty="0">
                <a:solidFill>
                  <a:schemeClr val="tx1"/>
                </a:solidFill>
                <a:cs typeface="Alef" panose="00000500000000000000" pitchFamily="2" charset="-79"/>
              </a:rPr>
              <a:t>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  <a:cs typeface="Alef" panose="00000500000000000000" pitchFamily="2" charset="-79"/>
              </a:rPr>
              <a:t>(Key action 131)</a:t>
            </a:r>
            <a:r>
              <a:rPr lang="it-IT" sz="2400" dirty="0">
                <a:solidFill>
                  <a:schemeClr val="tx1"/>
                </a:solidFill>
                <a:cs typeface="Alef" panose="00000500000000000000" pitchFamily="2" charset="-79"/>
              </a:rPr>
              <a:t> – </a:t>
            </a:r>
            <a:r>
              <a:rPr lang="it-IT" sz="2000" dirty="0">
                <a:solidFill>
                  <a:schemeClr val="tx1"/>
                </a:solidFill>
                <a:cs typeface="Alef" panose="00000500000000000000" pitchFamily="2" charset="-79"/>
              </a:rPr>
              <a:t>mobilità per </a:t>
            </a:r>
            <a:r>
              <a:rPr lang="it-IT" sz="2000" b="1" i="1" dirty="0">
                <a:solidFill>
                  <a:schemeClr val="tx1"/>
                </a:solidFill>
                <a:cs typeface="Alef" panose="00000500000000000000" pitchFamily="2" charset="-79"/>
              </a:rPr>
              <a:t>studenti</a:t>
            </a:r>
            <a:r>
              <a:rPr lang="it-IT" sz="2000" dirty="0">
                <a:solidFill>
                  <a:schemeClr val="tx1"/>
                </a:solidFill>
                <a:cs typeface="Alef" panose="00000500000000000000" pitchFamily="2" charset="-79"/>
              </a:rPr>
              <a:t> (UG, PG, D) finalizzata allo </a:t>
            </a:r>
            <a:r>
              <a:rPr lang="it-IT" sz="2000" b="1" dirty="0">
                <a:solidFill>
                  <a:schemeClr val="tx1"/>
                </a:solidFill>
                <a:cs typeface="Alef" panose="00000500000000000000" pitchFamily="2" charset="-79"/>
              </a:rPr>
              <a:t>svolgimento di uno stage</a:t>
            </a:r>
            <a:endParaRPr lang="it-IT" sz="2400" b="1" dirty="0">
              <a:solidFill>
                <a:schemeClr val="tx1"/>
              </a:solidFill>
              <a:cs typeface="Alef" panose="00000500000000000000" pitchFamily="2" charset="-79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0210C9AF-6989-4A1F-8A43-B72A0B620DC0}"/>
              </a:ext>
            </a:extLst>
          </p:cNvPr>
          <p:cNvSpPr/>
          <p:nvPr/>
        </p:nvSpPr>
        <p:spPr>
          <a:xfrm rot="529626">
            <a:off x="7699216" y="1089589"/>
            <a:ext cx="4410759" cy="3657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kern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it-IT" sz="2000" kern="1200" dirty="0">
                <a:solidFill>
                  <a:schemeClr val="tx1"/>
                </a:solidFill>
                <a:latin typeface="Arial" panose="020B0604020202020204" pitchFamily="34" charset="0"/>
              </a:rPr>
              <a:t>Mobilità </a:t>
            </a:r>
            <a:r>
              <a:rPr lang="it-IT" sz="2000" b="1" kern="1200" dirty="0">
                <a:solidFill>
                  <a:schemeClr val="tx1"/>
                </a:solidFill>
                <a:latin typeface="Arial" panose="020B0604020202020204" pitchFamily="34" charset="0"/>
              </a:rPr>
              <a:t>Erasmus+ Partner Countries</a:t>
            </a:r>
            <a:r>
              <a:rPr lang="it-IT" sz="2000" kern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sz="2000" kern="1200" dirty="0">
                <a:solidFill>
                  <a:schemeClr val="bg2"/>
                </a:solidFill>
                <a:latin typeface="Arial" panose="020B0604020202020204" pitchFamily="34" charset="0"/>
              </a:rPr>
              <a:t>(Key Action 171)</a:t>
            </a:r>
            <a:r>
              <a:rPr lang="it-IT" sz="2000" kern="12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</a:p>
          <a:p>
            <a:pPr algn="ctr"/>
            <a:r>
              <a:rPr lang="it-IT" sz="1800" kern="1200" dirty="0">
                <a:solidFill>
                  <a:schemeClr val="tx1"/>
                </a:solidFill>
                <a:latin typeface="Arial" panose="020B0604020202020204" pitchFamily="34" charset="0"/>
              </a:rPr>
              <a:t>mobilità per</a:t>
            </a:r>
          </a:p>
          <a:p>
            <a:pPr algn="ctr"/>
            <a:r>
              <a:rPr lang="it-IT" sz="1800" b="1" i="1" kern="1200" dirty="0">
                <a:solidFill>
                  <a:schemeClr val="tx1"/>
                </a:solidFill>
                <a:latin typeface="Arial" panose="020B0604020202020204" pitchFamily="34" charset="0"/>
              </a:rPr>
              <a:t>studenti, docenti e staff</a:t>
            </a:r>
            <a:r>
              <a:rPr lang="it-IT" sz="1800" i="1" kern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sz="1800" kern="1200" dirty="0">
                <a:solidFill>
                  <a:schemeClr val="tx1"/>
                </a:solidFill>
                <a:latin typeface="Arial" panose="020B0604020202020204" pitchFamily="34" charset="0"/>
              </a:rPr>
              <a:t>da e verso i partner </a:t>
            </a:r>
            <a:r>
              <a:rPr lang="it-IT" sz="1800" b="1" kern="1200" dirty="0">
                <a:solidFill>
                  <a:schemeClr val="tx1"/>
                </a:solidFill>
                <a:latin typeface="Arial" panose="020B0604020202020204" pitchFamily="34" charset="0"/>
              </a:rPr>
              <a:t>Paesi terzi non associati </a:t>
            </a:r>
            <a:r>
              <a:rPr lang="it-IT" sz="1800" kern="1200" dirty="0">
                <a:solidFill>
                  <a:schemeClr val="tx1"/>
                </a:solidFill>
                <a:latin typeface="Arial" panose="020B0604020202020204" pitchFamily="34" charset="0"/>
              </a:rPr>
              <a:t>al Programma Erasmus +</a:t>
            </a:r>
          </a:p>
          <a:p>
            <a:pPr algn="ctr"/>
            <a:r>
              <a:rPr lang="it-IT" sz="1800" kern="1200" dirty="0">
                <a:solidFill>
                  <a:schemeClr val="tx1"/>
                </a:solidFill>
                <a:latin typeface="Arial" panose="020B0604020202020204" pitchFamily="34" charset="0"/>
              </a:rPr>
              <a:t>(Partner countries)</a:t>
            </a:r>
          </a:p>
          <a:p>
            <a:pPr algn="ctr"/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D0CF343-0524-4804-AF1E-14562A21CFD8}"/>
              </a:ext>
            </a:extLst>
          </p:cNvPr>
          <p:cNvSpPr/>
          <p:nvPr/>
        </p:nvSpPr>
        <p:spPr>
          <a:xfrm>
            <a:off x="5002216" y="3960633"/>
            <a:ext cx="3688052" cy="19278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dirty="0">
                <a:solidFill>
                  <a:srgbClr val="000000"/>
                </a:solidFill>
              </a:rPr>
              <a:t>Programmi </a:t>
            </a:r>
            <a:r>
              <a:rPr lang="it-IT" sz="2400" b="1" dirty="0">
                <a:solidFill>
                  <a:srgbClr val="000000"/>
                </a:solidFill>
              </a:rPr>
              <a:t>UNITA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1981DF0-C2AB-4F82-A84D-50AC3DCC0F54}"/>
              </a:ext>
            </a:extLst>
          </p:cNvPr>
          <p:cNvSpPr/>
          <p:nvPr/>
        </p:nvSpPr>
        <p:spPr>
          <a:xfrm>
            <a:off x="6307746" y="5418048"/>
            <a:ext cx="2926635" cy="150920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333333"/>
                </a:solidFill>
                <a:latin typeface="+mj-lt"/>
              </a:rPr>
              <a:t>(</a:t>
            </a:r>
            <a:r>
              <a:rPr lang="it-IT" sz="2000" b="1" dirty="0">
                <a:solidFill>
                  <a:srgbClr val="333333"/>
                </a:solidFill>
                <a:latin typeface="+mj-lt"/>
              </a:rPr>
              <a:t>BIP</a:t>
            </a:r>
            <a:r>
              <a:rPr lang="it-IT" sz="2000" dirty="0">
                <a:solidFill>
                  <a:srgbClr val="333333"/>
                </a:solidFill>
                <a:latin typeface="+mj-lt"/>
              </a:rPr>
              <a:t>) Erasmus Blended Intensive </a:t>
            </a:r>
            <a:r>
              <a:rPr lang="it-IT" sz="2000" dirty="0" err="1">
                <a:solidFill>
                  <a:srgbClr val="333333"/>
                </a:solidFill>
                <a:latin typeface="+mj-lt"/>
              </a:rPr>
              <a:t>Programmes</a:t>
            </a:r>
            <a:endParaRPr lang="it-IT" sz="2000" dirty="0">
              <a:latin typeface="+mj-lt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4A3149F-5EB0-7F44-9E97-32A96A376DD5}"/>
              </a:ext>
            </a:extLst>
          </p:cNvPr>
          <p:cNvSpPr/>
          <p:nvPr/>
        </p:nvSpPr>
        <p:spPr>
          <a:xfrm>
            <a:off x="720693" y="1289264"/>
            <a:ext cx="4281523" cy="26713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b="1" dirty="0" err="1">
                <a:solidFill>
                  <a:srgbClr val="000000"/>
                </a:solidFill>
              </a:rPr>
              <a:t>Teaching</a:t>
            </a:r>
            <a:r>
              <a:rPr lang="it-IT" sz="2000" b="1" dirty="0">
                <a:solidFill>
                  <a:srgbClr val="000000"/>
                </a:solidFill>
              </a:rPr>
              <a:t> Staff </a:t>
            </a:r>
            <a:r>
              <a:rPr lang="it-IT" sz="2000" b="1" dirty="0" err="1">
                <a:solidFill>
                  <a:srgbClr val="000000"/>
                </a:solidFill>
              </a:rPr>
              <a:t>Mobility</a:t>
            </a:r>
            <a:br>
              <a:rPr lang="it-IT" sz="1600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professori, ricercatori, assegnisti con contratto, docenti a contratto / personale TA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8426FE13-8FBB-46E1-9A16-993D262F05FE}"/>
              </a:ext>
            </a:extLst>
          </p:cNvPr>
          <p:cNvSpPr/>
          <p:nvPr/>
        </p:nvSpPr>
        <p:spPr>
          <a:xfrm>
            <a:off x="9469862" y="4572852"/>
            <a:ext cx="2735383" cy="1927862"/>
          </a:xfrm>
          <a:prstGeom prst="ellipse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Erasmus </a:t>
            </a:r>
            <a:r>
              <a:rPr lang="fr-FR" sz="2000" b="1" dirty="0" err="1">
                <a:solidFill>
                  <a:schemeClr val="tx1"/>
                </a:solidFill>
              </a:rPr>
              <a:t>Mundus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Joint Master </a:t>
            </a:r>
            <a:r>
              <a:rPr lang="fr-FR" sz="2000" dirty="0" err="1">
                <a:solidFill>
                  <a:schemeClr val="tx1"/>
                </a:solidFill>
              </a:rPr>
              <a:t>Degree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FF412-04A8-4CB6-9864-4F2152F1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94" y="259799"/>
            <a:ext cx="9974944" cy="1060675"/>
          </a:xfrm>
        </p:spPr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2) </a:t>
            </a:r>
            <a:r>
              <a:rPr lang="it-IT" sz="32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Finanziam</a:t>
            </a:r>
            <a:r>
              <a:rPr lang="it-IT" sz="32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ento: Ateneo e/o Dipartimento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0BB1D73C-CE3B-49C1-8EA8-F47F12811332}"/>
              </a:ext>
            </a:extLst>
          </p:cNvPr>
          <p:cNvSpPr/>
          <p:nvPr/>
        </p:nvSpPr>
        <p:spPr>
          <a:xfrm>
            <a:off x="1173256" y="984524"/>
            <a:ext cx="2284144" cy="20784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cs typeface="Alef" panose="00000500000000000000" pitchFamily="2" charset="-79"/>
              </a:rPr>
              <a:t>Bandi per ricerca tesi all’estero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C405363-FED9-437B-BADA-2B058AC3D814}"/>
              </a:ext>
            </a:extLst>
          </p:cNvPr>
          <p:cNvSpPr/>
          <p:nvPr/>
        </p:nvSpPr>
        <p:spPr>
          <a:xfrm>
            <a:off x="3006571" y="2269502"/>
            <a:ext cx="3089429" cy="22510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cs typeface="Alef" panose="00000500000000000000" pitchFamily="2" charset="-79"/>
              </a:rPr>
              <a:t>Bandi specifici pubblicati da ciascun Dipartimento secondo le proprie esigenze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49C5805-8061-4F37-B60A-9C511F706814}"/>
              </a:ext>
            </a:extLst>
          </p:cNvPr>
          <p:cNvSpPr/>
          <p:nvPr/>
        </p:nvSpPr>
        <p:spPr>
          <a:xfrm>
            <a:off x="5953957" y="955875"/>
            <a:ext cx="4225771" cy="20784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Bandi per la selezione ai programmi di doppio titolo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17319A-E095-4D56-A894-4B2934F9E8A3}"/>
              </a:ext>
            </a:extLst>
          </p:cNvPr>
          <p:cNvSpPr txBox="1"/>
          <p:nvPr/>
        </p:nvSpPr>
        <p:spPr>
          <a:xfrm>
            <a:off x="409294" y="4920448"/>
            <a:ext cx="1169185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dirty="0">
                <a:solidFill>
                  <a:srgbClr val="C00000"/>
                </a:solidFill>
                <a:latin typeface="Century Gothic" panose="020B0502020202020204" pitchFamily="34" charset="0"/>
                <a:ea typeface="Tahoma"/>
                <a:cs typeface="Calibri" panose="020F0502020204030204" pitchFamily="34" charset="0"/>
                <a:sym typeface="Tahoma"/>
              </a:rPr>
              <a:t>3) Mobilità</a:t>
            </a:r>
            <a:r>
              <a:rPr lang="it-IT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it-IT" sz="2900" b="1" dirty="0">
                <a:solidFill>
                  <a:srgbClr val="C00000"/>
                </a:solidFill>
                <a:latin typeface="Century Gothic" panose="020B0502020202020204" pitchFamily="34" charset="0"/>
                <a:ea typeface="Tahoma"/>
                <a:cs typeface="Calibri" panose="020F0502020204030204" pitchFamily="34" charset="0"/>
                <a:sym typeface="Tahoma"/>
              </a:rPr>
              <a:t>autonome – no presenza di finanziamento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3894AD7-0C31-49B9-902F-F05EAFA8E429}"/>
              </a:ext>
            </a:extLst>
          </p:cNvPr>
          <p:cNvSpPr/>
          <p:nvPr/>
        </p:nvSpPr>
        <p:spPr>
          <a:xfrm>
            <a:off x="2315328" y="5681709"/>
            <a:ext cx="5514777" cy="1048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it-IT" sz="2400" dirty="0">
                <a:solidFill>
                  <a:schemeClr val="tx1"/>
                </a:solidFill>
                <a:cs typeface="Alef" panose="00000500000000000000" pitchFamily="2" charset="-79"/>
              </a:rPr>
              <a:t>Mobilità tramite accordo di cooperazione internazionale 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6558901-8C16-44F1-8941-386C5E76F851}"/>
              </a:ext>
            </a:extLst>
          </p:cNvPr>
          <p:cNvSpPr/>
          <p:nvPr/>
        </p:nvSpPr>
        <p:spPr>
          <a:xfrm>
            <a:off x="8330179" y="2707028"/>
            <a:ext cx="3302493" cy="137603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Progetto UNI.COO</a:t>
            </a:r>
          </a:p>
        </p:txBody>
      </p:sp>
    </p:spTree>
    <p:extLst>
      <p:ext uri="{BB962C8B-B14F-4D97-AF65-F5344CB8AC3E}">
        <p14:creationId xmlns:p14="http://schemas.microsoft.com/office/powerpoint/2010/main" val="21292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5756D1-F0B0-4970-BA98-7B393FBA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5" y="96751"/>
            <a:ext cx="6869340" cy="529631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+mj-lt"/>
                <a:cs typeface="Alef" panose="00000500000000000000" pitchFamily="2" charset="-79"/>
              </a:rPr>
              <a:t>TEACHING STAFF </a:t>
            </a:r>
            <a:r>
              <a:rPr lang="it-IT" sz="3600" dirty="0">
                <a:solidFill>
                  <a:srgbClr val="FF0000"/>
                </a:solidFill>
                <a:latin typeface="+mj-lt"/>
                <a:cs typeface="Alef" panose="00000500000000000000" pitchFamily="2" charset="-79"/>
              </a:rPr>
              <a:t>MOBILITY</a:t>
            </a:r>
            <a:endParaRPr lang="it-IT" sz="36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32FAE-8A85-4E02-B36F-8BC67F41C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555" y="626382"/>
            <a:ext cx="11235760" cy="4558708"/>
          </a:xfrm>
        </p:spPr>
        <p:txBody>
          <a:bodyPr>
            <a:noAutofit/>
          </a:bodyPr>
          <a:lstStyle/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aperto a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professori, ricercatori, assegnisti con contratto, docenti a contratto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Mobilità fisica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– no ammessa mobilità virtuale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Attività 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insegnamento / formazione/ scambio di buone pratiche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Durata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minimo 2 gg (esclusi i giorni di viaggio) massimo 14 gg (inclusi eventuali 2 gg di viaggio)</a:t>
            </a:r>
            <a:endParaRPr lang="it-IT" sz="2400" b="1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lef" panose="00000500000000000000" pitchFamily="2" charset="-79"/>
            </a:endParaRP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Destinazioni</a:t>
            </a:r>
            <a:endParaRPr lang="it-IT" sz="2400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lef" panose="00000500000000000000" pitchFamily="2" charset="-79"/>
            </a:endParaRPr>
          </a:p>
          <a:p>
            <a:pPr lvl="0" algn="just" defTabSz="457200">
              <a:spcAft>
                <a:spcPts val="1200"/>
              </a:spcAft>
              <a:buClr>
                <a:srgbClr val="A53010"/>
              </a:buClr>
            </a:pP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Istituti di Istruzione Superiore di </a:t>
            </a: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Paesi </a:t>
            </a:r>
            <a:r>
              <a:rPr lang="it-IT" sz="2400" b="1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Programme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: tutte le università di Paesi </a:t>
            </a:r>
            <a:r>
              <a:rPr lang="it-IT" sz="24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Programme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titolari di Erasmus Charter for </a:t>
            </a:r>
            <a:r>
              <a:rPr lang="it-IT" sz="24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Higher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</a:t>
            </a:r>
            <a:r>
              <a:rPr lang="it-IT" sz="24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Education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 (ECHE); </a:t>
            </a:r>
          </a:p>
          <a:p>
            <a:pPr algn="just" defTabSz="457200">
              <a:spcAft>
                <a:spcPts val="1200"/>
              </a:spcAft>
              <a:buClr>
                <a:srgbClr val="A53010"/>
              </a:buClr>
            </a:pP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Istituti di Istruzione Superiore di </a:t>
            </a: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Paesi Partner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lef" panose="00000500000000000000" pitchFamily="2" charset="-79"/>
              </a:rPr>
              <a:t>: tutte le università di Paesi Partner, riconosciute dalle autorità competenti in loco. </a:t>
            </a:r>
          </a:p>
        </p:txBody>
      </p:sp>
    </p:spTree>
    <p:extLst>
      <p:ext uri="{BB962C8B-B14F-4D97-AF65-F5344CB8AC3E}">
        <p14:creationId xmlns:p14="http://schemas.microsoft.com/office/powerpoint/2010/main" val="19760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9279F7-F5D7-4275-ACC4-CA7C22022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285" y="285750"/>
            <a:ext cx="11235760" cy="6852469"/>
          </a:xfrm>
        </p:spPr>
        <p:txBody>
          <a:bodyPr>
            <a:normAutofit/>
          </a:bodyPr>
          <a:lstStyle/>
          <a:p>
            <a:pPr marL="342900" lvl="0" indent="-342900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Durante lo svolgimento della mobilità sarà possibile svolgere anche ulteriori </a:t>
            </a: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attività complementari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(NON sostitutive delle attività di insegnamento/formazione oggetto della mobilità) </a:t>
            </a: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di networking                                                                               N.B.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eventuali attività di ricerca non rientrano tra le attività oggetto del presente bando</a:t>
            </a:r>
          </a:p>
          <a:p>
            <a:pPr marL="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Diaria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contributo viaggio + supporto individuale basato su importi giornalieri, differenziati a seconda del Paese di destinazione (min € 118 max €152 per </a:t>
            </a:r>
            <a:r>
              <a:rPr lang="it-IT" sz="24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Programme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/ €190 per Partner Countries)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Google </a:t>
            </a:r>
            <a:r>
              <a:rPr lang="it-IT" sz="2400" b="1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form</a:t>
            </a: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di candidatura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(</a:t>
            </a:r>
            <a:r>
              <a:rPr lang="it-IT" sz="2400" i="1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Teaching</a:t>
            </a:r>
            <a:r>
              <a:rPr lang="it-IT" sz="2400" i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/Training </a:t>
            </a:r>
            <a:r>
              <a:rPr lang="it-IT" sz="2400" i="1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Mobility</a:t>
            </a:r>
            <a:r>
              <a:rPr lang="it-IT" sz="2400" i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Agreement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+ Lettera di invito)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4 finestre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per la domanda a seconda del periodo di mobilità di interesse </a:t>
            </a:r>
            <a:r>
              <a:rPr lang="it-IT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(2024-25: 23.9.2024; 16.12.2024; 28.03.2025; 30.5.2025 - mobilità entro 28.11.2025)</a:t>
            </a:r>
          </a:p>
          <a:p>
            <a:pPr marL="342900" lvl="0" indent="-342900" algn="just" defTabSz="457200">
              <a:spcAft>
                <a:spcPts val="120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it-IT" sz="2400" b="1" kern="1200" dirty="0">
                <a:solidFill>
                  <a:srgbClr val="C00000"/>
                </a:solidFill>
                <a:latin typeface="Century Gothic" panose="020B0502020202020204" pitchFamily="34" charset="0"/>
              </a:rPr>
              <a:t>Riferimento amministrativo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Sezione Mobilità e Didattica Internazionale 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hlinkClick r:id="rId2"/>
              </a:rPr>
              <a:t>internationalexchange@unito.it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it-IT" sz="2400" kern="1200" dirty="0">
                <a:solidFill>
                  <a:srgbClr val="C00000"/>
                </a:solidFill>
                <a:latin typeface="Century Gothic" panose="020B0502020202020204" pitchFamily="34" charset="0"/>
              </a:rPr>
              <a:t>+</a:t>
            </a:r>
            <a:r>
              <a:rPr lang="it-IT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supporto servizi internazionali del proprio Polo di afferenza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43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2067</Words>
  <Application>Microsoft Office PowerPoint</Application>
  <PresentationFormat>Widescreen</PresentationFormat>
  <Paragraphs>168</Paragraphs>
  <Slides>22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Tahoma</vt:lpstr>
      <vt:lpstr>Arial</vt:lpstr>
      <vt:lpstr>Wingdings 3</vt:lpstr>
      <vt:lpstr>Alef</vt:lpstr>
      <vt:lpstr>Century Gothic</vt:lpstr>
      <vt:lpstr>Calibri</vt:lpstr>
      <vt:lpstr>Titillium Web</vt:lpstr>
      <vt:lpstr>Tema di Office</vt:lpstr>
      <vt:lpstr>La mobilità internazionale: opportunità, creazione e promozione</vt:lpstr>
      <vt:lpstr>LA DIMENSIONE INTERNAZIONALE DI UniTO</vt:lpstr>
      <vt:lpstr>I NUMERI</vt:lpstr>
      <vt:lpstr>CONCETTI CHIAVE della MOBILITA’ INTERNAZIONALE</vt:lpstr>
      <vt:lpstr>Presentazione standard di PowerPoint</vt:lpstr>
      <vt:lpstr>OPPORTUNITA’ presso UniTO</vt:lpstr>
      <vt:lpstr>2) Finanziamento: Ateneo e/o Dipartimento </vt:lpstr>
      <vt:lpstr>TEACHING STAFF MOBILITY</vt:lpstr>
      <vt:lpstr>Presentazione standard di PowerPoint</vt:lpstr>
      <vt:lpstr>FOCUS - Mobilità in uscita Erasmus+ per STUDIO (KA131)</vt:lpstr>
      <vt:lpstr>Presentazione standard di PowerPoint</vt:lpstr>
      <vt:lpstr>Presentazione standard di PowerPoint</vt:lpstr>
      <vt:lpstr>Presentazione standard di PowerPoint</vt:lpstr>
      <vt:lpstr>FOCUS - BIP (Blended Intensive Mobility)</vt:lpstr>
      <vt:lpstr>Quali sono i SERVIZI AMMINISTRATIVI di riferimento? </vt:lpstr>
      <vt:lpstr>Presentazione standard di PowerPoint</vt:lpstr>
      <vt:lpstr>FOCUS - Come si attiva un accordo Erasmus per studio? (KA131)</vt:lpstr>
      <vt:lpstr>Mobilità studenti lato INCOMING</vt:lpstr>
      <vt:lpstr>Come fare promozione per la mobilità Internazionale?</vt:lpstr>
      <vt:lpstr>Punti di attenzione</vt:lpstr>
      <vt:lpstr>Mobilità Erasmus P.T.A. Personale Tecnico Amministrativo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mobilità internazionale studenti: opportunità, creazione e promozione</dc:title>
  <dc:creator>Alessia Guerretta</dc:creator>
  <cp:lastModifiedBy>Chiara Bastreghi</cp:lastModifiedBy>
  <cp:revision>107</cp:revision>
  <dcterms:created xsi:type="dcterms:W3CDTF">2022-06-17T10:33:09Z</dcterms:created>
  <dcterms:modified xsi:type="dcterms:W3CDTF">2024-10-16T10:55:12Z</dcterms:modified>
</cp:coreProperties>
</file>